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Faustina Semi-Bold" charset="1" panose="00000700000000000000"/>
      <p:regular r:id="rId19"/>
    </p:embeddedFont>
    <p:embeddedFont>
      <p:font typeface="TT Interphases" charset="1" panose="02000503020000020004"/>
      <p:regular r:id="rId20"/>
    </p:embeddedFont>
    <p:embeddedFont>
      <p:font typeface="TT Interphases Bold" charset="1" panose="02000803060000020004"/>
      <p:regular r:id="rId21"/>
    </p:embeddedFont>
    <p:embeddedFont>
      <p:font typeface="Faustina Bold" charset="1" panose="00000800000000000000"/>
      <p:regular r:id="rId22"/>
    </p:embeddedFont>
    <p:embeddedFont>
      <p:font typeface="Faustina" charset="1" panose="00000500000000000000"/>
      <p:regular r:id="rId23"/>
    </p:embeddedFont>
    <p:embeddedFont>
      <p:font typeface="Faustina Bold Italics" charset="1" panose="000008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2.svg>
</file>

<file path=ppt/media/image3.jpeg>
</file>

<file path=ppt/media/image4.png>
</file>

<file path=ppt/media/image5.jpeg>
</file>

<file path=ppt/media/image6.jpe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slide2.xml" Type="http://schemas.openxmlformats.org/officeDocument/2006/relationships/slid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slide10.xml" Type="http://schemas.openxmlformats.org/officeDocument/2006/relationships/slid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slide2.xml" Type="http://schemas.openxmlformats.org/officeDocument/2006/relationships/slide"/><Relationship Id="rId3"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slide2.xml" Type="http://schemas.openxmlformats.org/officeDocument/2006/relationships/slid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slide2.xml" Type="http://schemas.openxmlformats.org/officeDocument/2006/relationships/slide"/><Relationship Id="rId4" Target="../media/image7.png" Type="http://schemas.openxmlformats.org/officeDocument/2006/relationships/image"/><Relationship Id="rId5" Target="../media/image8.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slide2.xml" Type="http://schemas.openxmlformats.org/officeDocument/2006/relationships/slid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slide2.xml" Type="http://schemas.openxmlformats.org/officeDocument/2006/relationships/slid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slide2.xml" Type="http://schemas.openxmlformats.org/officeDocument/2006/relationships/slid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730983" y="-251750"/>
            <a:ext cx="12468015" cy="10790500"/>
          </a:xfrm>
          <a:custGeom>
            <a:avLst/>
            <a:gdLst/>
            <a:ahLst/>
            <a:cxnLst/>
            <a:rect r="r" b="b" t="t" l="l"/>
            <a:pathLst>
              <a:path h="10790500" w="12468015">
                <a:moveTo>
                  <a:pt x="0" y="0"/>
                </a:moveTo>
                <a:lnTo>
                  <a:pt x="12468015" y="0"/>
                </a:lnTo>
                <a:lnTo>
                  <a:pt x="12468015" y="10790500"/>
                </a:lnTo>
                <a:lnTo>
                  <a:pt x="0" y="107905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5730983" y="-133095"/>
            <a:ext cx="12186766" cy="10553190"/>
            <a:chOff x="0" y="0"/>
            <a:chExt cx="4282440" cy="3708400"/>
          </a:xfrm>
        </p:grpSpPr>
        <p:sp>
          <p:nvSpPr>
            <p:cNvPr name="Freeform 4" id="4"/>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alphaModFix amt="80000"/>
              </a:blip>
              <a:stretch>
                <a:fillRect l="-9973" t="0" r="-43973" b="0"/>
              </a:stretch>
            </a:blipFill>
          </p:spPr>
        </p:sp>
      </p:grpSp>
      <p:grpSp>
        <p:nvGrpSpPr>
          <p:cNvPr name="Group 5" id="5"/>
          <p:cNvGrpSpPr/>
          <p:nvPr/>
        </p:nvGrpSpPr>
        <p:grpSpPr>
          <a:xfrm rot="0">
            <a:off x="7615401" y="3467640"/>
            <a:ext cx="9643899" cy="3351719"/>
            <a:chOff x="0" y="0"/>
            <a:chExt cx="12858532" cy="4468959"/>
          </a:xfrm>
        </p:grpSpPr>
        <p:sp>
          <p:nvSpPr>
            <p:cNvPr name="TextBox 6" id="6"/>
            <p:cNvSpPr txBox="true"/>
            <p:nvPr/>
          </p:nvSpPr>
          <p:spPr>
            <a:xfrm rot="0">
              <a:off x="0" y="180975"/>
              <a:ext cx="12858532" cy="3312381"/>
            </a:xfrm>
            <a:prstGeom prst="rect">
              <a:avLst/>
            </a:prstGeom>
          </p:spPr>
          <p:txBody>
            <a:bodyPr anchor="t" rtlCol="false" tIns="0" lIns="0" bIns="0" rIns="0">
              <a:spAutoFit/>
            </a:bodyPr>
            <a:lstStyle/>
            <a:p>
              <a:pPr algn="l">
                <a:lnSpc>
                  <a:spcPts val="9400"/>
                </a:lnSpc>
              </a:pPr>
              <a:r>
                <a:rPr lang="en-US" sz="9400" b="true">
                  <a:solidFill>
                    <a:srgbClr val="FF6354"/>
                  </a:solidFill>
                  <a:latin typeface="Faustina Semi-Bold"/>
                  <a:ea typeface="Faustina Semi-Bold"/>
                  <a:cs typeface="Faustina Semi-Bold"/>
                  <a:sym typeface="Faustina Semi-Bold"/>
                </a:rPr>
                <a:t>Mini Project 3</a:t>
              </a:r>
            </a:p>
            <a:p>
              <a:pPr algn="l" marL="0" indent="0" lvl="0">
                <a:lnSpc>
                  <a:spcPts val="9400"/>
                </a:lnSpc>
              </a:pPr>
              <a:r>
                <a:rPr lang="en-US" b="true" sz="9400">
                  <a:solidFill>
                    <a:srgbClr val="FF6354"/>
                  </a:solidFill>
                  <a:latin typeface="Faustina Semi-Bold"/>
                  <a:ea typeface="Faustina Semi-Bold"/>
                  <a:cs typeface="Faustina Semi-Bold"/>
                  <a:sym typeface="Faustina Semi-Bold"/>
                </a:rPr>
                <a:t>Vehicle  Detection</a:t>
              </a:r>
            </a:p>
          </p:txBody>
        </p:sp>
        <p:sp>
          <p:nvSpPr>
            <p:cNvPr name="TextBox 7" id="7"/>
            <p:cNvSpPr txBox="true"/>
            <p:nvPr/>
          </p:nvSpPr>
          <p:spPr>
            <a:xfrm rot="0">
              <a:off x="0" y="3792684"/>
              <a:ext cx="12858532" cy="676275"/>
            </a:xfrm>
            <a:prstGeom prst="rect">
              <a:avLst/>
            </a:prstGeom>
          </p:spPr>
          <p:txBody>
            <a:bodyPr anchor="t" rtlCol="false" tIns="0" lIns="0" bIns="0" rIns="0">
              <a:spAutoFit/>
            </a:bodyPr>
            <a:lstStyle/>
            <a:p>
              <a:pPr algn="l" marL="0" indent="0" lvl="0">
                <a:lnSpc>
                  <a:spcPts val="4200"/>
                </a:lnSpc>
              </a:pPr>
              <a:r>
                <a:rPr lang="en-US" sz="3000">
                  <a:solidFill>
                    <a:srgbClr val="000000"/>
                  </a:solidFill>
                  <a:latin typeface="TT Interphases"/>
                  <a:ea typeface="TT Interphases"/>
                  <a:cs typeface="TT Interphases"/>
                  <a:sym typeface="TT Interphases"/>
                </a:rPr>
                <a:t>Car Detection using YOLO v8</a:t>
              </a:r>
            </a:p>
          </p:txBody>
        </p:sp>
      </p:grpSp>
      <p:grpSp>
        <p:nvGrpSpPr>
          <p:cNvPr name="Group 8" id="8"/>
          <p:cNvGrpSpPr/>
          <p:nvPr/>
        </p:nvGrpSpPr>
        <p:grpSpPr>
          <a:xfrm rot="0">
            <a:off x="7615401" y="7609840"/>
            <a:ext cx="3284774" cy="833120"/>
            <a:chOff x="0" y="0"/>
            <a:chExt cx="4379699" cy="1110827"/>
          </a:xfrm>
        </p:grpSpPr>
        <p:sp>
          <p:nvSpPr>
            <p:cNvPr name="TextBox 9" id="9"/>
            <p:cNvSpPr txBox="true"/>
            <p:nvPr/>
          </p:nvSpPr>
          <p:spPr>
            <a:xfrm rot="0">
              <a:off x="0" y="578485"/>
              <a:ext cx="4379699" cy="532342"/>
            </a:xfrm>
            <a:prstGeom prst="rect">
              <a:avLst/>
            </a:prstGeom>
          </p:spPr>
          <p:txBody>
            <a:bodyPr anchor="t" rtlCol="false" tIns="0" lIns="0" bIns="0" rIns="0">
              <a:spAutoFit/>
            </a:bodyPr>
            <a:lstStyle/>
            <a:p>
              <a:pPr algn="l" marL="0" indent="0" lvl="0">
                <a:lnSpc>
                  <a:spcPts val="3249"/>
                </a:lnSpc>
              </a:pPr>
              <a:r>
                <a:rPr lang="en-US" b="true" sz="2499">
                  <a:solidFill>
                    <a:srgbClr val="000000"/>
                  </a:solidFill>
                  <a:latin typeface="TT Interphases Bold"/>
                  <a:ea typeface="TT Interphases Bold"/>
                  <a:cs typeface="TT Interphases Bold"/>
                  <a:sym typeface="TT Interphases Bold"/>
                </a:rPr>
                <a:t>Group 4</a:t>
              </a:r>
            </a:p>
          </p:txBody>
        </p:sp>
        <p:sp>
          <p:nvSpPr>
            <p:cNvPr name="TextBox 10" id="10"/>
            <p:cNvSpPr txBox="true"/>
            <p:nvPr/>
          </p:nvSpPr>
          <p:spPr>
            <a:xfrm rot="0">
              <a:off x="0" y="-38100"/>
              <a:ext cx="4379699" cy="518160"/>
            </a:xfrm>
            <a:prstGeom prst="rect">
              <a:avLst/>
            </a:prstGeom>
          </p:spPr>
          <p:txBody>
            <a:bodyPr anchor="t" rtlCol="false" tIns="0" lIns="0" bIns="0" rIns="0">
              <a:spAutoFit/>
            </a:bodyPr>
            <a:lstStyle/>
            <a:p>
              <a:pPr algn="l" marL="0" indent="0" lvl="0">
                <a:lnSpc>
                  <a:spcPts val="3120"/>
                </a:lnSpc>
              </a:pPr>
              <a:r>
                <a:rPr lang="en-US" sz="2400" u="none">
                  <a:solidFill>
                    <a:srgbClr val="000000"/>
                  </a:solidFill>
                  <a:latin typeface="TT Interphases"/>
                  <a:ea typeface="TT Interphases"/>
                  <a:cs typeface="TT Interphases"/>
                  <a:sym typeface="TT Interphases"/>
                </a:rPr>
                <a:t>Presented To</a:t>
              </a:r>
            </a:p>
          </p:txBody>
        </p:sp>
      </p:grpSp>
      <p:grpSp>
        <p:nvGrpSpPr>
          <p:cNvPr name="Group 11" id="11"/>
          <p:cNvGrpSpPr/>
          <p:nvPr/>
        </p:nvGrpSpPr>
        <p:grpSpPr>
          <a:xfrm rot="0">
            <a:off x="11330832" y="7609840"/>
            <a:ext cx="3284774" cy="2061845"/>
            <a:chOff x="0" y="0"/>
            <a:chExt cx="4379699" cy="2749127"/>
          </a:xfrm>
        </p:grpSpPr>
        <p:sp>
          <p:nvSpPr>
            <p:cNvPr name="TextBox 12" id="12"/>
            <p:cNvSpPr txBox="true"/>
            <p:nvPr/>
          </p:nvSpPr>
          <p:spPr>
            <a:xfrm rot="0">
              <a:off x="0" y="578485"/>
              <a:ext cx="4379699" cy="2170642"/>
            </a:xfrm>
            <a:prstGeom prst="rect">
              <a:avLst/>
            </a:prstGeom>
          </p:spPr>
          <p:txBody>
            <a:bodyPr anchor="t" rtlCol="false" tIns="0" lIns="0" bIns="0" rIns="0">
              <a:spAutoFit/>
            </a:bodyPr>
            <a:lstStyle/>
            <a:p>
              <a:pPr algn="l" marL="539749" indent="-269875" lvl="1">
                <a:lnSpc>
                  <a:spcPts val="3249"/>
                </a:lnSpc>
                <a:buFont typeface="Arial"/>
                <a:buChar char="•"/>
              </a:pPr>
              <a:r>
                <a:rPr lang="en-US" b="true" sz="2499">
                  <a:solidFill>
                    <a:srgbClr val="000000"/>
                  </a:solidFill>
                  <a:latin typeface="TT Interphases Bold"/>
                  <a:ea typeface="TT Interphases Bold"/>
                  <a:cs typeface="TT Interphases Bold"/>
                  <a:sym typeface="TT Interphases Bold"/>
                </a:rPr>
                <a:t>Feras Alsayigh</a:t>
              </a:r>
            </a:p>
            <a:p>
              <a:pPr algn="l" marL="539749" indent="-269875" lvl="1">
                <a:lnSpc>
                  <a:spcPts val="3249"/>
                </a:lnSpc>
                <a:buFont typeface="Arial"/>
                <a:buChar char="•"/>
              </a:pPr>
              <a:r>
                <a:rPr lang="en-US" b="true" sz="2499">
                  <a:solidFill>
                    <a:srgbClr val="000000"/>
                  </a:solidFill>
                  <a:latin typeface="TT Interphases Bold"/>
                  <a:ea typeface="TT Interphases Bold"/>
                  <a:cs typeface="TT Interphases Bold"/>
                  <a:sym typeface="TT Interphases Bold"/>
                </a:rPr>
                <a:t>Abdullah Aloufi</a:t>
              </a:r>
            </a:p>
            <a:p>
              <a:pPr algn="l" marL="539749" indent="-269875" lvl="1">
                <a:lnSpc>
                  <a:spcPts val="3249"/>
                </a:lnSpc>
                <a:buFont typeface="Arial"/>
                <a:buChar char="•"/>
              </a:pPr>
              <a:r>
                <a:rPr lang="en-US" b="true" sz="2499">
                  <a:solidFill>
                    <a:srgbClr val="000000"/>
                  </a:solidFill>
                  <a:latin typeface="TT Interphases Bold"/>
                  <a:ea typeface="TT Interphases Bold"/>
                  <a:cs typeface="TT Interphases Bold"/>
                  <a:sym typeface="TT Interphases Bold"/>
                </a:rPr>
                <a:t>Noura Aldawsari</a:t>
              </a:r>
            </a:p>
            <a:p>
              <a:pPr algn="l" marL="539749" indent="-269875" lvl="1">
                <a:lnSpc>
                  <a:spcPts val="3249"/>
                </a:lnSpc>
                <a:buFont typeface="Arial"/>
                <a:buChar char="•"/>
              </a:pPr>
              <a:r>
                <a:rPr lang="en-US" b="true" sz="2499">
                  <a:solidFill>
                    <a:srgbClr val="000000"/>
                  </a:solidFill>
                  <a:latin typeface="TT Interphases Bold"/>
                  <a:ea typeface="TT Interphases Bold"/>
                  <a:cs typeface="TT Interphases Bold"/>
                  <a:sym typeface="TT Interphases Bold"/>
                </a:rPr>
                <a:t>Mashael Aljohani</a:t>
              </a:r>
            </a:p>
          </p:txBody>
        </p:sp>
        <p:sp>
          <p:nvSpPr>
            <p:cNvPr name="TextBox 13" id="13"/>
            <p:cNvSpPr txBox="true"/>
            <p:nvPr/>
          </p:nvSpPr>
          <p:spPr>
            <a:xfrm rot="0">
              <a:off x="0" y="-38100"/>
              <a:ext cx="4379699" cy="518160"/>
            </a:xfrm>
            <a:prstGeom prst="rect">
              <a:avLst/>
            </a:prstGeom>
          </p:spPr>
          <p:txBody>
            <a:bodyPr anchor="t" rtlCol="false" tIns="0" lIns="0" bIns="0" rIns="0">
              <a:spAutoFit/>
            </a:bodyPr>
            <a:lstStyle/>
            <a:p>
              <a:pPr algn="l" marL="0" indent="0" lvl="0">
                <a:lnSpc>
                  <a:spcPts val="3120"/>
                </a:lnSpc>
              </a:pPr>
              <a:r>
                <a:rPr lang="en-US" sz="2400">
                  <a:solidFill>
                    <a:srgbClr val="000000"/>
                  </a:solidFill>
                  <a:latin typeface="TT Interphases"/>
                  <a:ea typeface="TT Interphases"/>
                  <a:cs typeface="TT Interphases"/>
                  <a:sym typeface="TT Interphases"/>
                </a:rPr>
                <a:t>Presented By</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547291" y="1028700"/>
            <a:ext cx="5193418" cy="3612812"/>
            <a:chOff x="0" y="0"/>
            <a:chExt cx="3505200" cy="2438400"/>
          </a:xfrm>
        </p:grpSpPr>
        <p:sp>
          <p:nvSpPr>
            <p:cNvPr name="Freeform 3" id="3"/>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101057" t="-21269" r="-100521" b="-325580"/>
              </a:stretch>
            </a:blipFill>
          </p:spPr>
        </p:sp>
      </p:grpSp>
      <p:grpSp>
        <p:nvGrpSpPr>
          <p:cNvPr name="Group 4" id="4"/>
          <p:cNvGrpSpPr>
            <a:grpSpLocks noChangeAspect="true"/>
          </p:cNvGrpSpPr>
          <p:nvPr/>
        </p:nvGrpSpPr>
        <p:grpSpPr>
          <a:xfrm rot="0">
            <a:off x="1028700" y="1028700"/>
            <a:ext cx="5193418" cy="3612812"/>
            <a:chOff x="0" y="0"/>
            <a:chExt cx="3505200" cy="2438400"/>
          </a:xfrm>
        </p:grpSpPr>
        <p:sp>
          <p:nvSpPr>
            <p:cNvPr name="Freeform 5" id="5"/>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0" t="-29288" r="-199140" b="-313947"/>
              </a:stretch>
            </a:blipFill>
          </p:spPr>
        </p:sp>
      </p:grpSp>
      <p:grpSp>
        <p:nvGrpSpPr>
          <p:cNvPr name="Group 6" id="6"/>
          <p:cNvGrpSpPr>
            <a:grpSpLocks noChangeAspect="true"/>
          </p:cNvGrpSpPr>
          <p:nvPr/>
        </p:nvGrpSpPr>
        <p:grpSpPr>
          <a:xfrm rot="0">
            <a:off x="12065882" y="1028700"/>
            <a:ext cx="5193418" cy="3612812"/>
            <a:chOff x="0" y="0"/>
            <a:chExt cx="3505200" cy="2438400"/>
          </a:xfrm>
        </p:grpSpPr>
        <p:sp>
          <p:nvSpPr>
            <p:cNvPr name="Freeform 7" id="7"/>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203133" t="-51065" r="0" b="-298086"/>
              </a:stretch>
            </a:blipFill>
          </p:spPr>
        </p:sp>
      </p:grpSp>
      <p:grpSp>
        <p:nvGrpSpPr>
          <p:cNvPr name="Group 8" id="8"/>
          <p:cNvGrpSpPr>
            <a:grpSpLocks noChangeAspect="true"/>
          </p:cNvGrpSpPr>
          <p:nvPr/>
        </p:nvGrpSpPr>
        <p:grpSpPr>
          <a:xfrm rot="0">
            <a:off x="6547291" y="5645488"/>
            <a:ext cx="5193418" cy="3612812"/>
            <a:chOff x="0" y="0"/>
            <a:chExt cx="3505200" cy="2438400"/>
          </a:xfrm>
        </p:grpSpPr>
        <p:sp>
          <p:nvSpPr>
            <p:cNvPr name="Freeform 9" id="9"/>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0" t="-325905" r="-203103" b="-23201"/>
              </a:stretch>
            </a:blipFill>
          </p:spPr>
        </p:sp>
      </p:grpSp>
      <p:grpSp>
        <p:nvGrpSpPr>
          <p:cNvPr name="Group 10" id="10"/>
          <p:cNvGrpSpPr>
            <a:grpSpLocks noChangeAspect="true"/>
          </p:cNvGrpSpPr>
          <p:nvPr/>
        </p:nvGrpSpPr>
        <p:grpSpPr>
          <a:xfrm rot="0">
            <a:off x="12065882" y="5645488"/>
            <a:ext cx="5193418" cy="3612812"/>
            <a:chOff x="0" y="0"/>
            <a:chExt cx="3505200" cy="2438400"/>
          </a:xfrm>
        </p:grpSpPr>
        <p:sp>
          <p:nvSpPr>
            <p:cNvPr name="Freeform 11" id="11"/>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98879" t="-189940" r="-102056" b="-155954"/>
              </a:stretch>
            </a:blipFill>
          </p:spPr>
        </p:sp>
      </p:grpSp>
      <p:grpSp>
        <p:nvGrpSpPr>
          <p:cNvPr name="Group 12" id="12"/>
          <p:cNvGrpSpPr/>
          <p:nvPr/>
        </p:nvGrpSpPr>
        <p:grpSpPr>
          <a:xfrm rot="-108805">
            <a:off x="3208899" y="10147909"/>
            <a:ext cx="15258362" cy="786492"/>
            <a:chOff x="0" y="0"/>
            <a:chExt cx="4018663" cy="207142"/>
          </a:xfrm>
        </p:grpSpPr>
        <p:sp>
          <p:nvSpPr>
            <p:cNvPr name="Freeform 13" id="13"/>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14" id="14"/>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grpSp>
        <p:nvGrpSpPr>
          <p:cNvPr name="Group 15" id="15"/>
          <p:cNvGrpSpPr/>
          <p:nvPr/>
        </p:nvGrpSpPr>
        <p:grpSpPr>
          <a:xfrm rot="0">
            <a:off x="1028700" y="5158898"/>
            <a:ext cx="4832551" cy="4099402"/>
            <a:chOff x="0" y="0"/>
            <a:chExt cx="6443401" cy="5465869"/>
          </a:xfrm>
        </p:grpSpPr>
        <p:sp>
          <p:nvSpPr>
            <p:cNvPr name="TextBox 16" id="16"/>
            <p:cNvSpPr txBox="true"/>
            <p:nvPr/>
          </p:nvSpPr>
          <p:spPr>
            <a:xfrm rot="0">
              <a:off x="0" y="4078394"/>
              <a:ext cx="6443401" cy="1387475"/>
            </a:xfrm>
            <a:prstGeom prst="rect">
              <a:avLst/>
            </a:prstGeom>
          </p:spPr>
          <p:txBody>
            <a:bodyPr anchor="t" rtlCol="false" tIns="0" lIns="0" bIns="0" rIns="0">
              <a:spAutoFit/>
            </a:bodyPr>
            <a:lstStyle/>
            <a:p>
              <a:pPr algn="l">
                <a:lnSpc>
                  <a:spcPts val="4200"/>
                </a:lnSpc>
              </a:pPr>
              <a:r>
                <a:rPr lang="en-US" sz="3000">
                  <a:solidFill>
                    <a:srgbClr val="000000"/>
                  </a:solidFill>
                  <a:latin typeface="TT Interphases"/>
                  <a:ea typeface="TT Interphases"/>
                  <a:cs typeface="TT Interphases"/>
                  <a:sym typeface="TT Interphases"/>
                </a:rPr>
                <a:t>Higher Confidence &gt;&gt; Best Object (Car) Detection</a:t>
              </a:r>
            </a:p>
          </p:txBody>
        </p:sp>
        <p:sp>
          <p:nvSpPr>
            <p:cNvPr name="TextBox 17" id="17"/>
            <p:cNvSpPr txBox="true"/>
            <p:nvPr/>
          </p:nvSpPr>
          <p:spPr>
            <a:xfrm rot="0">
              <a:off x="0" y="133350"/>
              <a:ext cx="6443401" cy="3647017"/>
            </a:xfrm>
            <a:prstGeom prst="rect">
              <a:avLst/>
            </a:prstGeom>
          </p:spPr>
          <p:txBody>
            <a:bodyPr anchor="t" rtlCol="false" tIns="0" lIns="0" bIns="0" rIns="0">
              <a:spAutoFit/>
            </a:bodyPr>
            <a:lstStyle/>
            <a:p>
              <a:pPr algn="l" marL="0" indent="0" lvl="0">
                <a:lnSpc>
                  <a:spcPts val="6999"/>
                </a:lnSpc>
              </a:pPr>
              <a:r>
                <a:rPr lang="en-US" b="true" sz="6999">
                  <a:solidFill>
                    <a:srgbClr val="000000"/>
                  </a:solidFill>
                  <a:latin typeface="Faustina Semi-Bold"/>
                  <a:ea typeface="Faustina Semi-Bold"/>
                  <a:cs typeface="Faustina Semi-Bold"/>
                  <a:sym typeface="Faustina Semi-Bold"/>
                </a:rPr>
                <a:t>Validation image after fine tuning </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805">
            <a:off x="3208899" y="10147909"/>
            <a:ext cx="15258362" cy="786492"/>
            <a:chOff x="0" y="0"/>
            <a:chExt cx="4018663" cy="207142"/>
          </a:xfrm>
        </p:grpSpPr>
        <p:sp>
          <p:nvSpPr>
            <p:cNvPr name="Freeform 3" id="3"/>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4" id="4"/>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grpSp>
        <p:nvGrpSpPr>
          <p:cNvPr name="Group 5" id="5"/>
          <p:cNvGrpSpPr>
            <a:grpSpLocks noChangeAspect="true"/>
          </p:cNvGrpSpPr>
          <p:nvPr/>
        </p:nvGrpSpPr>
        <p:grpSpPr>
          <a:xfrm rot="0">
            <a:off x="6403145" y="1490285"/>
            <a:ext cx="10856155" cy="7552108"/>
            <a:chOff x="0" y="0"/>
            <a:chExt cx="3505200" cy="2438400"/>
          </a:xfrm>
        </p:grpSpPr>
        <p:sp>
          <p:nvSpPr>
            <p:cNvPr name="Freeform 6" id="6"/>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solidFill>
              <a:srgbClr val="FF6354"/>
            </a:solidFill>
            <a:ln w="12700">
              <a:solidFill>
                <a:srgbClr val="000000"/>
              </a:solidFill>
            </a:ln>
          </p:spPr>
        </p:sp>
      </p:grpSp>
      <p:grpSp>
        <p:nvGrpSpPr>
          <p:cNvPr name="Group 7" id="7"/>
          <p:cNvGrpSpPr>
            <a:grpSpLocks noChangeAspect="true"/>
          </p:cNvGrpSpPr>
          <p:nvPr/>
        </p:nvGrpSpPr>
        <p:grpSpPr>
          <a:xfrm rot="0">
            <a:off x="6403145" y="1244606"/>
            <a:ext cx="10856155" cy="7552108"/>
            <a:chOff x="0" y="0"/>
            <a:chExt cx="3505200" cy="2438400"/>
          </a:xfrm>
        </p:grpSpPr>
        <p:sp>
          <p:nvSpPr>
            <p:cNvPr name="Freeform 8" id="8"/>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11835" t="0" r="-11835" b="0"/>
              </a:stretch>
            </a:blipFill>
          </p:spPr>
        </p:sp>
      </p:grpSp>
      <p:sp>
        <p:nvSpPr>
          <p:cNvPr name="TextBox 9" id="9"/>
          <p:cNvSpPr txBox="true"/>
          <p:nvPr/>
        </p:nvSpPr>
        <p:spPr>
          <a:xfrm rot="0">
            <a:off x="1028700" y="3346975"/>
            <a:ext cx="4867963" cy="2457450"/>
          </a:xfrm>
          <a:prstGeom prst="rect">
            <a:avLst/>
          </a:prstGeom>
        </p:spPr>
        <p:txBody>
          <a:bodyPr anchor="t" rtlCol="false" tIns="0" lIns="0" bIns="0" rIns="0">
            <a:spAutoFit/>
          </a:bodyPr>
          <a:lstStyle/>
          <a:p>
            <a:pPr algn="l" marL="0" indent="0" lvl="0">
              <a:lnSpc>
                <a:spcPts val="6300"/>
              </a:lnSpc>
              <a:spcBef>
                <a:spcPct val="0"/>
              </a:spcBef>
            </a:pPr>
            <a:r>
              <a:rPr lang="en-US" b="true" sz="6300">
                <a:solidFill>
                  <a:srgbClr val="000000"/>
                </a:solidFill>
                <a:latin typeface="Faustina Semi-Bold"/>
                <a:ea typeface="Faustina Semi-Bold"/>
                <a:cs typeface="Faustina Semi-Bold"/>
                <a:sym typeface="Faustina Semi-Bold"/>
              </a:rPr>
              <a:t>Yolo v8 on image from the web</a:t>
            </a:r>
          </a:p>
        </p:txBody>
      </p:sp>
      <p:sp>
        <p:nvSpPr>
          <p:cNvPr name="TextBox 10" id="10"/>
          <p:cNvSpPr txBox="true"/>
          <p:nvPr/>
        </p:nvSpPr>
        <p:spPr>
          <a:xfrm rot="0">
            <a:off x="1028700" y="4242326"/>
            <a:ext cx="5992232" cy="542925"/>
          </a:xfrm>
          <a:prstGeom prst="rect">
            <a:avLst/>
          </a:prstGeom>
        </p:spPr>
        <p:txBody>
          <a:bodyPr anchor="t" rtlCol="false" tIns="0" lIns="0" bIns="0" rIns="0">
            <a:spAutoFit/>
          </a:bodyPr>
          <a:lstStyle/>
          <a:p>
            <a:pPr algn="l" marL="0" indent="0" lvl="0">
              <a:lnSpc>
                <a:spcPts val="4200"/>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tretch>
            <a:fillRect/>
          </a:stretch>
        </p:blipFill>
        <p:spPr>
          <a:xfrm rot="0">
            <a:off x="11001671" y="2992111"/>
            <a:ext cx="5805534" cy="6275953"/>
          </a:xfrm>
          <a:prstGeom prst="rect">
            <a:avLst/>
          </a:prstGeom>
        </p:spPr>
      </p:pic>
      <p:grpSp>
        <p:nvGrpSpPr>
          <p:cNvPr name="Group 3" id="3"/>
          <p:cNvGrpSpPr/>
          <p:nvPr/>
        </p:nvGrpSpPr>
        <p:grpSpPr>
          <a:xfrm rot="-108805">
            <a:off x="3208899" y="10147909"/>
            <a:ext cx="15258362" cy="786492"/>
            <a:chOff x="0" y="0"/>
            <a:chExt cx="4018663" cy="207142"/>
          </a:xfrm>
        </p:grpSpPr>
        <p:sp>
          <p:nvSpPr>
            <p:cNvPr name="Freeform 4" id="4"/>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5" id="5"/>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TextBox 6" id="6"/>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3" action="ppaction://hlinksldjump"/>
              </a:rPr>
              <a:t>BACK TO AGENDA</a:t>
            </a:r>
          </a:p>
        </p:txBody>
      </p:sp>
      <p:sp>
        <p:nvSpPr>
          <p:cNvPr name="TextBox 7" id="7"/>
          <p:cNvSpPr txBox="true"/>
          <p:nvPr/>
        </p:nvSpPr>
        <p:spPr>
          <a:xfrm rot="0">
            <a:off x="1028700" y="3734650"/>
            <a:ext cx="8929140" cy="4676576"/>
          </a:xfrm>
          <a:prstGeom prst="rect">
            <a:avLst/>
          </a:prstGeom>
        </p:spPr>
        <p:txBody>
          <a:bodyPr anchor="t" rtlCol="false" tIns="0" lIns="0" bIns="0" rIns="0">
            <a:spAutoFit/>
          </a:bodyPr>
          <a:lstStyle/>
          <a:p>
            <a:pPr algn="just" marL="0" indent="0" lvl="0">
              <a:lnSpc>
                <a:spcPts val="4680"/>
              </a:lnSpc>
            </a:pPr>
            <a:r>
              <a:rPr lang="en-US" sz="2836" spc="226">
                <a:solidFill>
                  <a:srgbClr val="FF6354"/>
                </a:solidFill>
                <a:latin typeface="Faustina"/>
                <a:ea typeface="Faustina"/>
                <a:cs typeface="Faustina"/>
                <a:sym typeface="Faustina"/>
              </a:rPr>
              <a:t>In conclusion, our project uses YOLO's version 8 real-time detection to analyze traffic density by counting vehicles in each image. This data helps identify peak traffic points and congested areas, providing essential insights for traffic managers. Our goal is to enhance traffic management and support smarter urban planning for more efficient cities.</a:t>
            </a:r>
          </a:p>
        </p:txBody>
      </p:sp>
      <p:sp>
        <p:nvSpPr>
          <p:cNvPr name="TextBox 8" id="8"/>
          <p:cNvSpPr txBox="true"/>
          <p:nvPr/>
        </p:nvSpPr>
        <p:spPr>
          <a:xfrm rot="0">
            <a:off x="1028700" y="1190625"/>
            <a:ext cx="6346680" cy="12096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Conclusion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091918" y="-1901320"/>
            <a:ext cx="15761366" cy="13640745"/>
          </a:xfrm>
          <a:custGeom>
            <a:avLst/>
            <a:gdLst/>
            <a:ahLst/>
            <a:cxnLst/>
            <a:rect r="r" b="b" t="t" l="l"/>
            <a:pathLst>
              <a:path h="13640745" w="15761366">
                <a:moveTo>
                  <a:pt x="0" y="0"/>
                </a:moveTo>
                <a:lnTo>
                  <a:pt x="15761365" y="0"/>
                </a:lnTo>
                <a:lnTo>
                  <a:pt x="15761365" y="13640746"/>
                </a:lnTo>
                <a:lnTo>
                  <a:pt x="0" y="1364074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4091918" y="-1751322"/>
            <a:ext cx="15405825" cy="13340750"/>
            <a:chOff x="0" y="0"/>
            <a:chExt cx="4282440" cy="3708400"/>
          </a:xfrm>
        </p:grpSpPr>
        <p:sp>
          <p:nvSpPr>
            <p:cNvPr name="Freeform 4" id="4"/>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alphaModFix amt="80000"/>
              </a:blip>
              <a:stretch>
                <a:fillRect l="-9973" t="0" r="-43973" b="0"/>
              </a:stretch>
            </a:blipFill>
          </p:spPr>
        </p:sp>
      </p:grpSp>
      <p:grpSp>
        <p:nvGrpSpPr>
          <p:cNvPr name="Group 5" id="5"/>
          <p:cNvGrpSpPr/>
          <p:nvPr/>
        </p:nvGrpSpPr>
        <p:grpSpPr>
          <a:xfrm rot="0">
            <a:off x="12238264" y="4061048"/>
            <a:ext cx="9643899" cy="2164904"/>
            <a:chOff x="0" y="0"/>
            <a:chExt cx="12858532" cy="2886539"/>
          </a:xfrm>
        </p:grpSpPr>
        <p:sp>
          <p:nvSpPr>
            <p:cNvPr name="TextBox 6" id="6"/>
            <p:cNvSpPr txBox="true"/>
            <p:nvPr/>
          </p:nvSpPr>
          <p:spPr>
            <a:xfrm rot="0">
              <a:off x="0" y="180975"/>
              <a:ext cx="12858532" cy="1729961"/>
            </a:xfrm>
            <a:prstGeom prst="rect">
              <a:avLst/>
            </a:prstGeom>
          </p:spPr>
          <p:txBody>
            <a:bodyPr anchor="t" rtlCol="false" tIns="0" lIns="0" bIns="0" rIns="0">
              <a:spAutoFit/>
            </a:bodyPr>
            <a:lstStyle/>
            <a:p>
              <a:pPr algn="l" marL="0" indent="0" lvl="0">
                <a:lnSpc>
                  <a:spcPts val="9400"/>
                </a:lnSpc>
              </a:pPr>
              <a:r>
                <a:rPr lang="en-US" b="true" sz="9400" i="true">
                  <a:solidFill>
                    <a:srgbClr val="FF6354"/>
                  </a:solidFill>
                  <a:latin typeface="Faustina Bold Italics"/>
                  <a:ea typeface="Faustina Bold Italics"/>
                  <a:cs typeface="Faustina Bold Italics"/>
                  <a:sym typeface="Faustina Bold Italics"/>
                </a:rPr>
                <a:t>Thank You</a:t>
              </a:r>
            </a:p>
          </p:txBody>
        </p:sp>
        <p:sp>
          <p:nvSpPr>
            <p:cNvPr name="TextBox 7" id="7"/>
            <p:cNvSpPr txBox="true"/>
            <p:nvPr/>
          </p:nvSpPr>
          <p:spPr>
            <a:xfrm rot="0">
              <a:off x="0" y="2210264"/>
              <a:ext cx="12858532" cy="676275"/>
            </a:xfrm>
            <a:prstGeom prst="rect">
              <a:avLst/>
            </a:prstGeom>
          </p:spPr>
          <p:txBody>
            <a:bodyPr anchor="t" rtlCol="false" tIns="0" lIns="0" bIns="0" rIns="0">
              <a:spAutoFit/>
            </a:bodyPr>
            <a:lstStyle/>
            <a:p>
              <a:pPr algn="l" marL="0" indent="0" lvl="0">
                <a:lnSpc>
                  <a:spcPts val="420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9300302" y="835090"/>
          <a:ext cx="7958998" cy="8616819"/>
        </p:xfrm>
        <a:graphic>
          <a:graphicData uri="http://schemas.openxmlformats.org/drawingml/2006/table">
            <a:tbl>
              <a:tblPr/>
              <a:tblGrid>
                <a:gridCol w="1532953"/>
                <a:gridCol w="6426044"/>
              </a:tblGrid>
              <a:tr h="1073531">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1</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Introduction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2</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Objective of the project</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3</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Workflow</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4</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Data Gathering</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5</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Model Choosing</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6</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Result</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7</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Summary of results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3531">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8</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0">
                      <a:solidFill>
                        <a:srgbClr val="CCCCCC"/>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C</a:t>
                      </a:r>
                      <a:r>
                        <a:rPr lang="en-US" sz="3599">
                          <a:solidFill>
                            <a:srgbClr val="000000"/>
                          </a:solidFill>
                          <a:latin typeface="TT Interphases"/>
                          <a:ea typeface="TT Interphases"/>
                          <a:cs typeface="TT Interphases"/>
                          <a:sym typeface="TT Interphases"/>
                          <a:hlinkClick r:id="rId2" action="ppaction://hlinksldjump"/>
                        </a:rPr>
                        <a:t>onclusion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bl>
          </a:graphicData>
        </a:graphic>
      </p:graphicFrame>
      <p:grpSp>
        <p:nvGrpSpPr>
          <p:cNvPr name="Group 3" id="3"/>
          <p:cNvGrpSpPr>
            <a:grpSpLocks noChangeAspect="true"/>
          </p:cNvGrpSpPr>
          <p:nvPr/>
        </p:nvGrpSpPr>
        <p:grpSpPr>
          <a:xfrm rot="0">
            <a:off x="1028700" y="3463919"/>
            <a:ext cx="6021975" cy="8785472"/>
            <a:chOff x="0" y="0"/>
            <a:chExt cx="4372610" cy="6379210"/>
          </a:xfrm>
        </p:grpSpPr>
        <p:sp>
          <p:nvSpPr>
            <p:cNvPr name="Freeform 4" id="4"/>
            <p:cNvSpPr/>
            <p:nvPr/>
          </p:nvSpPr>
          <p:spPr>
            <a:xfrm flipH="false" flipV="false" rot="0">
              <a:off x="12700" y="16510"/>
              <a:ext cx="4347210" cy="6350000"/>
            </a:xfrm>
            <a:custGeom>
              <a:avLst/>
              <a:gdLst/>
              <a:ahLst/>
              <a:cxnLst/>
              <a:rect r="r" b="b" t="t" l="l"/>
              <a:pathLst>
                <a:path h="6350000" w="4347210">
                  <a:moveTo>
                    <a:pt x="4347210" y="0"/>
                  </a:moveTo>
                  <a:lnTo>
                    <a:pt x="0" y="1079500"/>
                  </a:lnTo>
                  <a:lnTo>
                    <a:pt x="0" y="6350000"/>
                  </a:lnTo>
                  <a:lnTo>
                    <a:pt x="4347210" y="6350000"/>
                  </a:lnTo>
                  <a:lnTo>
                    <a:pt x="4347210" y="0"/>
                  </a:lnTo>
                  <a:close/>
                </a:path>
              </a:pathLst>
            </a:custGeom>
            <a:solidFill>
              <a:srgbClr val="FF6354"/>
            </a:solidFill>
            <a:ln w="12700">
              <a:solidFill>
                <a:srgbClr val="000000"/>
              </a:solidFill>
            </a:ln>
          </p:spPr>
        </p:sp>
        <p:sp>
          <p:nvSpPr>
            <p:cNvPr name="Freeform 5" id="5"/>
            <p:cNvSpPr/>
            <p:nvPr/>
          </p:nvSpPr>
          <p:spPr>
            <a:xfrm flipH="false" flipV="false" rot="0">
              <a:off x="0" y="0"/>
              <a:ext cx="4372610" cy="6379210"/>
            </a:xfrm>
            <a:custGeom>
              <a:avLst/>
              <a:gdLst/>
              <a:ahLst/>
              <a:cxnLst/>
              <a:rect r="r" b="b" t="t" l="l"/>
              <a:pathLst>
                <a:path h="6379210" w="4372610">
                  <a:moveTo>
                    <a:pt x="4372610" y="6379210"/>
                  </a:moveTo>
                  <a:lnTo>
                    <a:pt x="0" y="6379210"/>
                  </a:lnTo>
                  <a:lnTo>
                    <a:pt x="0" y="1085850"/>
                  </a:lnTo>
                  <a:lnTo>
                    <a:pt x="4372610" y="0"/>
                  </a:lnTo>
                  <a:lnTo>
                    <a:pt x="4372610" y="6379210"/>
                  </a:lnTo>
                  <a:close/>
                  <a:moveTo>
                    <a:pt x="25400" y="6353810"/>
                  </a:moveTo>
                  <a:lnTo>
                    <a:pt x="4347210" y="6353810"/>
                  </a:lnTo>
                  <a:lnTo>
                    <a:pt x="4347210" y="33020"/>
                  </a:lnTo>
                  <a:lnTo>
                    <a:pt x="25400" y="1106170"/>
                  </a:lnTo>
                  <a:lnTo>
                    <a:pt x="25400" y="6353810"/>
                  </a:lnTo>
                  <a:close/>
                </a:path>
              </a:pathLst>
            </a:custGeom>
            <a:solidFill>
              <a:srgbClr val="000000">
                <a:alpha val="0"/>
              </a:srgbClr>
            </a:solidFill>
          </p:spPr>
        </p:sp>
      </p:grpSp>
      <p:grpSp>
        <p:nvGrpSpPr>
          <p:cNvPr name="Group 6" id="6"/>
          <p:cNvGrpSpPr>
            <a:grpSpLocks noChangeAspect="true"/>
          </p:cNvGrpSpPr>
          <p:nvPr/>
        </p:nvGrpSpPr>
        <p:grpSpPr>
          <a:xfrm rot="0">
            <a:off x="1217439" y="3617841"/>
            <a:ext cx="5916470" cy="8631550"/>
            <a:chOff x="0" y="0"/>
            <a:chExt cx="4372610" cy="6379210"/>
          </a:xfrm>
        </p:grpSpPr>
        <p:sp>
          <p:nvSpPr>
            <p:cNvPr name="Freeform 7" id="7"/>
            <p:cNvSpPr/>
            <p:nvPr/>
          </p:nvSpPr>
          <p:spPr>
            <a:xfrm flipH="false" flipV="false" rot="0">
              <a:off x="12700" y="16510"/>
              <a:ext cx="4347210" cy="6350000"/>
            </a:xfrm>
            <a:custGeom>
              <a:avLst/>
              <a:gdLst/>
              <a:ahLst/>
              <a:cxnLst/>
              <a:rect r="r" b="b" t="t" l="l"/>
              <a:pathLst>
                <a:path h="6350000" w="4347210">
                  <a:moveTo>
                    <a:pt x="4347210" y="0"/>
                  </a:moveTo>
                  <a:lnTo>
                    <a:pt x="0" y="1079500"/>
                  </a:lnTo>
                  <a:lnTo>
                    <a:pt x="0" y="6350000"/>
                  </a:lnTo>
                  <a:lnTo>
                    <a:pt x="4347210" y="6350000"/>
                  </a:lnTo>
                  <a:lnTo>
                    <a:pt x="4347210" y="0"/>
                  </a:lnTo>
                  <a:close/>
                </a:path>
              </a:pathLst>
            </a:custGeom>
            <a:blipFill>
              <a:blip r:embed="rId3">
                <a:alphaModFix amt="80000"/>
              </a:blip>
              <a:stretch>
                <a:fillRect l="-34753" t="0" r="-84489" b="0"/>
              </a:stretch>
            </a:blipFill>
          </p:spPr>
        </p:sp>
        <p:sp>
          <p:nvSpPr>
            <p:cNvPr name="Freeform 8" id="8"/>
            <p:cNvSpPr/>
            <p:nvPr/>
          </p:nvSpPr>
          <p:spPr>
            <a:xfrm flipH="false" flipV="false" rot="0">
              <a:off x="0" y="0"/>
              <a:ext cx="4372610" cy="6379210"/>
            </a:xfrm>
            <a:custGeom>
              <a:avLst/>
              <a:gdLst/>
              <a:ahLst/>
              <a:cxnLst/>
              <a:rect r="r" b="b" t="t" l="l"/>
              <a:pathLst>
                <a:path h="6379210" w="4372610">
                  <a:moveTo>
                    <a:pt x="4372610" y="6379210"/>
                  </a:moveTo>
                  <a:lnTo>
                    <a:pt x="0" y="6379210"/>
                  </a:lnTo>
                  <a:lnTo>
                    <a:pt x="0" y="1085850"/>
                  </a:lnTo>
                  <a:lnTo>
                    <a:pt x="4372610" y="0"/>
                  </a:lnTo>
                  <a:lnTo>
                    <a:pt x="4372610" y="6379210"/>
                  </a:lnTo>
                  <a:close/>
                  <a:moveTo>
                    <a:pt x="25400" y="6353810"/>
                  </a:moveTo>
                  <a:lnTo>
                    <a:pt x="4347210" y="6353810"/>
                  </a:lnTo>
                  <a:lnTo>
                    <a:pt x="4347210" y="33020"/>
                  </a:lnTo>
                  <a:lnTo>
                    <a:pt x="25400" y="1106170"/>
                  </a:lnTo>
                  <a:lnTo>
                    <a:pt x="25400" y="6353810"/>
                  </a:lnTo>
                  <a:close/>
                </a:path>
              </a:pathLst>
            </a:custGeom>
            <a:solidFill>
              <a:srgbClr val="000000">
                <a:alpha val="0"/>
              </a:srgbClr>
            </a:solidFill>
          </p:spPr>
        </p:sp>
      </p:grpSp>
      <p:sp>
        <p:nvSpPr>
          <p:cNvPr name="TextBox 9" id="9"/>
          <p:cNvSpPr txBox="true"/>
          <p:nvPr/>
        </p:nvSpPr>
        <p:spPr>
          <a:xfrm rot="0">
            <a:off x="1028700" y="1190625"/>
            <a:ext cx="6346680" cy="12096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Agenda</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805">
            <a:off x="3208899" y="10147909"/>
            <a:ext cx="15258362" cy="786492"/>
            <a:chOff x="0" y="0"/>
            <a:chExt cx="4018663" cy="207142"/>
          </a:xfrm>
        </p:grpSpPr>
        <p:sp>
          <p:nvSpPr>
            <p:cNvPr name="Freeform 3" id="3"/>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4" id="4"/>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TextBox 5" id="5"/>
          <p:cNvSpPr txBox="true"/>
          <p:nvPr/>
        </p:nvSpPr>
        <p:spPr>
          <a:xfrm rot="0">
            <a:off x="1028700" y="1190625"/>
            <a:ext cx="8115300" cy="12096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Introduction</a:t>
            </a:r>
          </a:p>
        </p:txBody>
      </p:sp>
      <p:sp>
        <p:nvSpPr>
          <p:cNvPr name="TextBox 6" id="6"/>
          <p:cNvSpPr txBox="true"/>
          <p:nvPr/>
        </p:nvSpPr>
        <p:spPr>
          <a:xfrm rot="0">
            <a:off x="1028700" y="3504904"/>
            <a:ext cx="16230600" cy="4573271"/>
          </a:xfrm>
          <a:prstGeom prst="rect">
            <a:avLst/>
          </a:prstGeom>
        </p:spPr>
        <p:txBody>
          <a:bodyPr anchor="t" rtlCol="false" tIns="0" lIns="0" bIns="0" rIns="0">
            <a:spAutoFit/>
          </a:bodyPr>
          <a:lstStyle/>
          <a:p>
            <a:pPr algn="just">
              <a:lnSpc>
                <a:spcPts val="5179"/>
              </a:lnSpc>
              <a:spcBef>
                <a:spcPct val="0"/>
              </a:spcBef>
            </a:pPr>
            <a:r>
              <a:rPr lang="en-US" sz="3699">
                <a:solidFill>
                  <a:srgbClr val="000000"/>
                </a:solidFill>
                <a:latin typeface="TT Interphases"/>
                <a:ea typeface="TT Interphases"/>
                <a:cs typeface="TT Interphases"/>
                <a:sym typeface="TT Interphases"/>
              </a:rPr>
              <a:t>In today’s crowded cities, managing traffic efficiently is more important than ever. Our project harnesses the power of YOLO’s  detection to estimate traffic density by detecting vehicles in images. This information helps us pinpoint the most congested areas, offering valuable insights for traffic managers. Ultimately, we’re developing a solution that provides a clear picture of traffic flow and patterns, paving the way for smarter traffic management and better urban planning.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190625"/>
            <a:ext cx="11968203" cy="12096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Objective of the project</a:t>
            </a:r>
          </a:p>
        </p:txBody>
      </p:sp>
      <p:sp>
        <p:nvSpPr>
          <p:cNvPr name="TextBox 3" id="3"/>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2" action="ppaction://hlinksldjump"/>
              </a:rPr>
              <a:t>BACK TO AGENDA</a:t>
            </a:r>
          </a:p>
        </p:txBody>
      </p:sp>
      <p:grpSp>
        <p:nvGrpSpPr>
          <p:cNvPr name="Group 4" id="4"/>
          <p:cNvGrpSpPr/>
          <p:nvPr/>
        </p:nvGrpSpPr>
        <p:grpSpPr>
          <a:xfrm rot="-108805">
            <a:off x="3208899" y="10147909"/>
            <a:ext cx="15258362" cy="786492"/>
            <a:chOff x="0" y="0"/>
            <a:chExt cx="4018663" cy="207142"/>
          </a:xfrm>
        </p:grpSpPr>
        <p:sp>
          <p:nvSpPr>
            <p:cNvPr name="Freeform 5" id="5"/>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6" id="6"/>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grpSp>
        <p:nvGrpSpPr>
          <p:cNvPr name="Group 7" id="7"/>
          <p:cNvGrpSpPr/>
          <p:nvPr/>
        </p:nvGrpSpPr>
        <p:grpSpPr>
          <a:xfrm rot="0">
            <a:off x="11961717" y="2903603"/>
            <a:ext cx="5297583" cy="6354697"/>
            <a:chOff x="0" y="0"/>
            <a:chExt cx="7063444" cy="8472930"/>
          </a:xfrm>
        </p:grpSpPr>
        <p:pic>
          <p:nvPicPr>
            <p:cNvPr name="Picture 8" id="8"/>
            <p:cNvPicPr>
              <a:picLocks noChangeAspect="true"/>
            </p:cNvPicPr>
            <p:nvPr/>
          </p:nvPicPr>
          <p:blipFill>
            <a:blip r:embed="rId3"/>
            <a:srcRect l="0" t="2018" r="0" b="2018"/>
            <a:stretch>
              <a:fillRect/>
            </a:stretch>
          </p:blipFill>
          <p:spPr>
            <a:xfrm flipH="false" flipV="false">
              <a:off x="0" y="0"/>
              <a:ext cx="7063444" cy="8472930"/>
            </a:xfrm>
            <a:prstGeom prst="rect">
              <a:avLst/>
            </a:prstGeom>
          </p:spPr>
        </p:pic>
      </p:grpSp>
      <p:grpSp>
        <p:nvGrpSpPr>
          <p:cNvPr name="Group 9" id="9"/>
          <p:cNvGrpSpPr/>
          <p:nvPr/>
        </p:nvGrpSpPr>
        <p:grpSpPr>
          <a:xfrm rot="0">
            <a:off x="11961717" y="2903603"/>
            <a:ext cx="138423" cy="6354697"/>
            <a:chOff x="0" y="0"/>
            <a:chExt cx="36457" cy="1673665"/>
          </a:xfrm>
        </p:grpSpPr>
        <p:sp>
          <p:nvSpPr>
            <p:cNvPr name="Freeform 10" id="10"/>
            <p:cNvSpPr/>
            <p:nvPr/>
          </p:nvSpPr>
          <p:spPr>
            <a:xfrm flipH="false" flipV="false" rot="0">
              <a:off x="0" y="0"/>
              <a:ext cx="36457" cy="1673665"/>
            </a:xfrm>
            <a:custGeom>
              <a:avLst/>
              <a:gdLst/>
              <a:ahLst/>
              <a:cxnLst/>
              <a:rect r="r" b="b" t="t" l="l"/>
              <a:pathLst>
                <a:path h="1673665" w="36457">
                  <a:moveTo>
                    <a:pt x="0" y="0"/>
                  </a:moveTo>
                  <a:lnTo>
                    <a:pt x="36457" y="0"/>
                  </a:lnTo>
                  <a:lnTo>
                    <a:pt x="36457" y="1673665"/>
                  </a:lnTo>
                  <a:lnTo>
                    <a:pt x="0" y="1673665"/>
                  </a:lnTo>
                  <a:close/>
                </a:path>
              </a:pathLst>
            </a:custGeom>
            <a:solidFill>
              <a:srgbClr val="FF6354"/>
            </a:solidFill>
          </p:spPr>
        </p:sp>
        <p:sp>
          <p:nvSpPr>
            <p:cNvPr name="TextBox 11" id="11"/>
            <p:cNvSpPr txBox="true"/>
            <p:nvPr/>
          </p:nvSpPr>
          <p:spPr>
            <a:xfrm>
              <a:off x="0" y="-28575"/>
              <a:ext cx="36457" cy="1702240"/>
            </a:xfrm>
            <a:prstGeom prst="rect">
              <a:avLst/>
            </a:prstGeom>
          </p:spPr>
          <p:txBody>
            <a:bodyPr anchor="ctr" rtlCol="false" tIns="50800" lIns="50800" bIns="50800" rIns="50800"/>
            <a:lstStyle/>
            <a:p>
              <a:pPr algn="ctr">
                <a:lnSpc>
                  <a:spcPts val="2100"/>
                </a:lnSpc>
              </a:pPr>
            </a:p>
          </p:txBody>
        </p:sp>
      </p:grpSp>
      <p:grpSp>
        <p:nvGrpSpPr>
          <p:cNvPr name="Group 12" id="12"/>
          <p:cNvGrpSpPr/>
          <p:nvPr/>
        </p:nvGrpSpPr>
        <p:grpSpPr>
          <a:xfrm rot="0">
            <a:off x="1028700" y="3218072"/>
            <a:ext cx="6600241" cy="1974983"/>
            <a:chOff x="0" y="0"/>
            <a:chExt cx="8800321" cy="2633311"/>
          </a:xfrm>
        </p:grpSpPr>
        <p:sp>
          <p:nvSpPr>
            <p:cNvPr name="TextBox 13" id="13"/>
            <p:cNvSpPr txBox="true"/>
            <p:nvPr/>
          </p:nvSpPr>
          <p:spPr>
            <a:xfrm rot="0">
              <a:off x="0" y="0"/>
              <a:ext cx="8800321" cy="1156850"/>
            </a:xfrm>
            <a:prstGeom prst="rect">
              <a:avLst/>
            </a:prstGeom>
          </p:spPr>
          <p:txBody>
            <a:bodyPr anchor="t" rtlCol="false" tIns="0" lIns="0" bIns="0" rIns="0">
              <a:spAutoFit/>
            </a:bodyPr>
            <a:lstStyle/>
            <a:p>
              <a:pPr algn="l" marL="0" indent="0" lvl="0">
                <a:lnSpc>
                  <a:spcPts val="3415"/>
                </a:lnSpc>
                <a:spcBef>
                  <a:spcPct val="0"/>
                </a:spcBef>
              </a:pPr>
              <a:r>
                <a:rPr lang="en-US" b="true" sz="2846">
                  <a:solidFill>
                    <a:srgbClr val="000000"/>
                  </a:solidFill>
                  <a:latin typeface="Faustina Semi-Bold"/>
                  <a:ea typeface="Faustina Semi-Bold"/>
                  <a:cs typeface="Faustina Semi-Bold"/>
                  <a:sym typeface="Faustina Semi-Bold"/>
                </a:rPr>
                <a:t>YOLOv8 Model Selection and Initial Assessment</a:t>
              </a:r>
            </a:p>
          </p:txBody>
        </p:sp>
        <p:sp>
          <p:nvSpPr>
            <p:cNvPr name="TextBox 14" id="14"/>
            <p:cNvSpPr txBox="true"/>
            <p:nvPr/>
          </p:nvSpPr>
          <p:spPr>
            <a:xfrm rot="0">
              <a:off x="0" y="1297887"/>
              <a:ext cx="8800321" cy="1335424"/>
            </a:xfrm>
            <a:prstGeom prst="rect">
              <a:avLst/>
            </a:prstGeom>
          </p:spPr>
          <p:txBody>
            <a:bodyPr anchor="t" rtlCol="false" tIns="0" lIns="0" bIns="0" rIns="0">
              <a:spAutoFit/>
            </a:bodyPr>
            <a:lstStyle/>
            <a:p>
              <a:pPr algn="l">
                <a:lnSpc>
                  <a:spcPts val="2732"/>
                </a:lnSpc>
              </a:pPr>
              <a:r>
                <a:rPr lang="en-US" sz="1951">
                  <a:solidFill>
                    <a:srgbClr val="000000"/>
                  </a:solidFill>
                  <a:latin typeface="TT Interphases"/>
                  <a:ea typeface="TT Interphases"/>
                  <a:cs typeface="TT Interphases"/>
                  <a:sym typeface="TT Interphases"/>
                </a:rPr>
                <a:t>Starting with YOLOv8's pre-trained model selection, assessing its initial performance on car dataset for vehicle detection.</a:t>
              </a:r>
            </a:p>
          </p:txBody>
        </p:sp>
      </p:grpSp>
      <p:grpSp>
        <p:nvGrpSpPr>
          <p:cNvPr name="Group 15" id="15"/>
          <p:cNvGrpSpPr/>
          <p:nvPr/>
        </p:nvGrpSpPr>
        <p:grpSpPr>
          <a:xfrm rot="0">
            <a:off x="1028700" y="7283317"/>
            <a:ext cx="6600241" cy="1974983"/>
            <a:chOff x="0" y="0"/>
            <a:chExt cx="8800321" cy="2633311"/>
          </a:xfrm>
        </p:grpSpPr>
        <p:sp>
          <p:nvSpPr>
            <p:cNvPr name="TextBox 16" id="16"/>
            <p:cNvSpPr txBox="true"/>
            <p:nvPr/>
          </p:nvSpPr>
          <p:spPr>
            <a:xfrm rot="0">
              <a:off x="0" y="0"/>
              <a:ext cx="8800321" cy="1156850"/>
            </a:xfrm>
            <a:prstGeom prst="rect">
              <a:avLst/>
            </a:prstGeom>
          </p:spPr>
          <p:txBody>
            <a:bodyPr anchor="t" rtlCol="false" tIns="0" lIns="0" bIns="0" rIns="0">
              <a:spAutoFit/>
            </a:bodyPr>
            <a:lstStyle/>
            <a:p>
              <a:pPr algn="l" marL="0" indent="0" lvl="0">
                <a:lnSpc>
                  <a:spcPts val="3415"/>
                </a:lnSpc>
                <a:spcBef>
                  <a:spcPct val="0"/>
                </a:spcBef>
              </a:pPr>
              <a:r>
                <a:rPr lang="en-US" b="true" sz="2846">
                  <a:solidFill>
                    <a:srgbClr val="000000"/>
                  </a:solidFill>
                  <a:latin typeface="Faustina Semi-Bold"/>
                  <a:ea typeface="Faustina Semi-Bold"/>
                  <a:cs typeface="Faustina Semi-Bold"/>
                  <a:sym typeface="Faustina Semi-Bold"/>
                </a:rPr>
                <a:t>Comprehensive Model Performance Evaluation: </a:t>
              </a:r>
            </a:p>
          </p:txBody>
        </p:sp>
        <p:sp>
          <p:nvSpPr>
            <p:cNvPr name="TextBox 17" id="17"/>
            <p:cNvSpPr txBox="true"/>
            <p:nvPr/>
          </p:nvSpPr>
          <p:spPr>
            <a:xfrm rot="0">
              <a:off x="0" y="1297887"/>
              <a:ext cx="8800321" cy="1335424"/>
            </a:xfrm>
            <a:prstGeom prst="rect">
              <a:avLst/>
            </a:prstGeom>
          </p:spPr>
          <p:txBody>
            <a:bodyPr anchor="t" rtlCol="false" tIns="0" lIns="0" bIns="0" rIns="0">
              <a:spAutoFit/>
            </a:bodyPr>
            <a:lstStyle/>
            <a:p>
              <a:pPr algn="l">
                <a:lnSpc>
                  <a:spcPts val="2732"/>
                </a:lnSpc>
              </a:pPr>
              <a:r>
                <a:rPr lang="en-US" sz="1951">
                  <a:solidFill>
                    <a:srgbClr val="000000"/>
                  </a:solidFill>
                  <a:latin typeface="TT Interphases"/>
                  <a:ea typeface="TT Interphases"/>
                  <a:cs typeface="TT Interphases"/>
                  <a:sym typeface="TT Interphases"/>
                </a:rPr>
                <a:t>Analyzing learning curves, evaluating confusion matrix, and assessing performance metrics to validate the model's accuracy and generalization capabilities.</a:t>
              </a:r>
            </a:p>
          </p:txBody>
        </p:sp>
      </p:grpSp>
      <p:grpSp>
        <p:nvGrpSpPr>
          <p:cNvPr name="Group 18" id="18"/>
          <p:cNvGrpSpPr/>
          <p:nvPr/>
        </p:nvGrpSpPr>
        <p:grpSpPr>
          <a:xfrm rot="0">
            <a:off x="1028700" y="5249557"/>
            <a:ext cx="6600241" cy="1974983"/>
            <a:chOff x="0" y="0"/>
            <a:chExt cx="8800321" cy="2633311"/>
          </a:xfrm>
        </p:grpSpPr>
        <p:sp>
          <p:nvSpPr>
            <p:cNvPr name="TextBox 19" id="19"/>
            <p:cNvSpPr txBox="true"/>
            <p:nvPr/>
          </p:nvSpPr>
          <p:spPr>
            <a:xfrm rot="0">
              <a:off x="0" y="0"/>
              <a:ext cx="8800321" cy="1156850"/>
            </a:xfrm>
            <a:prstGeom prst="rect">
              <a:avLst/>
            </a:prstGeom>
          </p:spPr>
          <p:txBody>
            <a:bodyPr anchor="t" rtlCol="false" tIns="0" lIns="0" bIns="0" rIns="0">
              <a:spAutoFit/>
            </a:bodyPr>
            <a:lstStyle/>
            <a:p>
              <a:pPr algn="l" marL="0" indent="0" lvl="0">
                <a:lnSpc>
                  <a:spcPts val="3415"/>
                </a:lnSpc>
                <a:spcBef>
                  <a:spcPct val="0"/>
                </a:spcBef>
              </a:pPr>
              <a:r>
                <a:rPr lang="en-US" b="true" sz="2846">
                  <a:solidFill>
                    <a:srgbClr val="000000"/>
                  </a:solidFill>
                  <a:latin typeface="Faustina Semi-Bold"/>
                  <a:ea typeface="Faustina Semi-Bold"/>
                  <a:cs typeface="Faustina Semi-Bold"/>
                  <a:sym typeface="Faustina Semi-Bold"/>
                </a:rPr>
                <a:t>Model Fine-Tuning for Enhanced Vehicle Detection</a:t>
              </a:r>
            </a:p>
          </p:txBody>
        </p:sp>
        <p:sp>
          <p:nvSpPr>
            <p:cNvPr name="TextBox 20" id="20"/>
            <p:cNvSpPr txBox="true"/>
            <p:nvPr/>
          </p:nvSpPr>
          <p:spPr>
            <a:xfrm rot="0">
              <a:off x="0" y="1297887"/>
              <a:ext cx="8800321" cy="1335424"/>
            </a:xfrm>
            <a:prstGeom prst="rect">
              <a:avLst/>
            </a:prstGeom>
          </p:spPr>
          <p:txBody>
            <a:bodyPr anchor="t" rtlCol="false" tIns="0" lIns="0" bIns="0" rIns="0">
              <a:spAutoFit/>
            </a:bodyPr>
            <a:lstStyle/>
            <a:p>
              <a:pPr algn="l">
                <a:lnSpc>
                  <a:spcPts val="2732"/>
                </a:lnSpc>
              </a:pPr>
              <a:r>
                <a:rPr lang="en-US" sz="1951">
                  <a:solidFill>
                    <a:srgbClr val="000000"/>
                  </a:solidFill>
                  <a:latin typeface="TT Interphases"/>
                  <a:ea typeface="TT Interphases"/>
                  <a:cs typeface="TT Interphases"/>
                  <a:sym typeface="TT Interphases"/>
                </a:rPr>
                <a:t>Employing transfer learning to fine-tune the YOLOv8 model, focusing on vehicle detection from aerial perspectives for improved precision and recall.</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7187" y="4649741"/>
            <a:ext cx="4061533" cy="1114099"/>
            <a:chOff x="0" y="0"/>
            <a:chExt cx="980455" cy="268944"/>
          </a:xfrm>
        </p:grpSpPr>
        <p:sp>
          <p:nvSpPr>
            <p:cNvPr name="Freeform 3" id="3"/>
            <p:cNvSpPr/>
            <p:nvPr/>
          </p:nvSpPr>
          <p:spPr>
            <a:xfrm flipH="false" flipV="false" rot="0">
              <a:off x="0" y="0"/>
              <a:ext cx="980455" cy="268944"/>
            </a:xfrm>
            <a:custGeom>
              <a:avLst/>
              <a:gdLst/>
              <a:ahLst/>
              <a:cxnLst/>
              <a:rect r="r" b="b" t="t" l="l"/>
              <a:pathLst>
                <a:path h="268944" w="980455">
                  <a:moveTo>
                    <a:pt x="0" y="0"/>
                  </a:moveTo>
                  <a:lnTo>
                    <a:pt x="980455" y="0"/>
                  </a:lnTo>
                  <a:lnTo>
                    <a:pt x="980455" y="268944"/>
                  </a:lnTo>
                  <a:lnTo>
                    <a:pt x="0" y="268944"/>
                  </a:lnTo>
                  <a:close/>
                </a:path>
              </a:pathLst>
            </a:custGeom>
            <a:solidFill>
              <a:srgbClr val="FF6354"/>
            </a:solidFill>
          </p:spPr>
        </p:sp>
        <p:sp>
          <p:nvSpPr>
            <p:cNvPr name="TextBox 4" id="4"/>
            <p:cNvSpPr txBox="true"/>
            <p:nvPr/>
          </p:nvSpPr>
          <p:spPr>
            <a:xfrm>
              <a:off x="0" y="-76200"/>
              <a:ext cx="980455" cy="345144"/>
            </a:xfrm>
            <a:prstGeom prst="rect">
              <a:avLst/>
            </a:prstGeom>
          </p:spPr>
          <p:txBody>
            <a:bodyPr anchor="ctr" rtlCol="false" tIns="50800" lIns="50800" bIns="50800" rIns="50800"/>
            <a:lstStyle/>
            <a:p>
              <a:pPr algn="ctr">
                <a:lnSpc>
                  <a:spcPts val="5599"/>
                </a:lnSpc>
              </a:pPr>
              <a:r>
                <a:rPr lang="en-US" b="true" sz="3999">
                  <a:solidFill>
                    <a:srgbClr val="FFFFFF"/>
                  </a:solidFill>
                  <a:latin typeface="Faustina Bold"/>
                  <a:ea typeface="Faustina Bold"/>
                  <a:cs typeface="Faustina Bold"/>
                  <a:sym typeface="Faustina Bold"/>
                </a:rPr>
                <a:t>Data Gathering</a:t>
              </a:r>
            </a:p>
          </p:txBody>
        </p:sp>
      </p:grpSp>
      <p:grpSp>
        <p:nvGrpSpPr>
          <p:cNvPr name="Group 5" id="5"/>
          <p:cNvGrpSpPr/>
          <p:nvPr/>
        </p:nvGrpSpPr>
        <p:grpSpPr>
          <a:xfrm rot="0">
            <a:off x="5066347" y="4649741"/>
            <a:ext cx="4102130" cy="1114099"/>
            <a:chOff x="0" y="0"/>
            <a:chExt cx="990255" cy="268944"/>
          </a:xfrm>
        </p:grpSpPr>
        <p:sp>
          <p:nvSpPr>
            <p:cNvPr name="Freeform 6" id="6"/>
            <p:cNvSpPr/>
            <p:nvPr/>
          </p:nvSpPr>
          <p:spPr>
            <a:xfrm flipH="false" flipV="false" rot="0">
              <a:off x="0" y="0"/>
              <a:ext cx="990255" cy="268944"/>
            </a:xfrm>
            <a:custGeom>
              <a:avLst/>
              <a:gdLst/>
              <a:ahLst/>
              <a:cxnLst/>
              <a:rect r="r" b="b" t="t" l="l"/>
              <a:pathLst>
                <a:path h="268944" w="990255">
                  <a:moveTo>
                    <a:pt x="0" y="0"/>
                  </a:moveTo>
                  <a:lnTo>
                    <a:pt x="990255" y="0"/>
                  </a:lnTo>
                  <a:lnTo>
                    <a:pt x="990255" y="268944"/>
                  </a:lnTo>
                  <a:lnTo>
                    <a:pt x="0" y="268944"/>
                  </a:lnTo>
                  <a:close/>
                </a:path>
              </a:pathLst>
            </a:custGeom>
            <a:solidFill>
              <a:srgbClr val="000000">
                <a:alpha val="0"/>
              </a:srgbClr>
            </a:solidFill>
            <a:ln w="28575" cap="sq">
              <a:solidFill>
                <a:srgbClr val="FF6354"/>
              </a:solidFill>
              <a:prstDash val="solid"/>
              <a:miter/>
            </a:ln>
          </p:spPr>
        </p:sp>
        <p:sp>
          <p:nvSpPr>
            <p:cNvPr name="TextBox 7" id="7"/>
            <p:cNvSpPr txBox="true"/>
            <p:nvPr/>
          </p:nvSpPr>
          <p:spPr>
            <a:xfrm>
              <a:off x="0" y="-76200"/>
              <a:ext cx="990255" cy="345144"/>
            </a:xfrm>
            <a:prstGeom prst="rect">
              <a:avLst/>
            </a:prstGeom>
          </p:spPr>
          <p:txBody>
            <a:bodyPr anchor="ctr" rtlCol="false" tIns="50800" lIns="50800" bIns="50800" rIns="50800"/>
            <a:lstStyle/>
            <a:p>
              <a:pPr algn="ctr" marL="0" indent="0" lvl="0">
                <a:lnSpc>
                  <a:spcPts val="5599"/>
                </a:lnSpc>
                <a:spcBef>
                  <a:spcPct val="0"/>
                </a:spcBef>
              </a:pPr>
              <a:r>
                <a:rPr lang="en-US" b="true" sz="3999">
                  <a:solidFill>
                    <a:srgbClr val="FF6354"/>
                  </a:solidFill>
                  <a:latin typeface="Faustina Bold"/>
                  <a:ea typeface="Faustina Bold"/>
                  <a:cs typeface="Faustina Bold"/>
                  <a:sym typeface="Faustina Bold"/>
                </a:rPr>
                <a:t>Choosing Model</a:t>
              </a:r>
            </a:p>
          </p:txBody>
        </p:sp>
      </p:grpSp>
      <p:grpSp>
        <p:nvGrpSpPr>
          <p:cNvPr name="Group 8" id="8"/>
          <p:cNvGrpSpPr/>
          <p:nvPr/>
        </p:nvGrpSpPr>
        <p:grpSpPr>
          <a:xfrm rot="0">
            <a:off x="13197767" y="4649741"/>
            <a:ext cx="4061533" cy="1106873"/>
            <a:chOff x="0" y="0"/>
            <a:chExt cx="980455" cy="267199"/>
          </a:xfrm>
        </p:grpSpPr>
        <p:sp>
          <p:nvSpPr>
            <p:cNvPr name="Freeform 9" id="9"/>
            <p:cNvSpPr/>
            <p:nvPr/>
          </p:nvSpPr>
          <p:spPr>
            <a:xfrm flipH="false" flipV="false" rot="0">
              <a:off x="0" y="0"/>
              <a:ext cx="980455" cy="267199"/>
            </a:xfrm>
            <a:custGeom>
              <a:avLst/>
              <a:gdLst/>
              <a:ahLst/>
              <a:cxnLst/>
              <a:rect r="r" b="b" t="t" l="l"/>
              <a:pathLst>
                <a:path h="267199" w="980455">
                  <a:moveTo>
                    <a:pt x="0" y="0"/>
                  </a:moveTo>
                  <a:lnTo>
                    <a:pt x="980455" y="0"/>
                  </a:lnTo>
                  <a:lnTo>
                    <a:pt x="980455" y="267199"/>
                  </a:lnTo>
                  <a:lnTo>
                    <a:pt x="0" y="267199"/>
                  </a:lnTo>
                  <a:close/>
                </a:path>
              </a:pathLst>
            </a:custGeom>
            <a:solidFill>
              <a:srgbClr val="000000">
                <a:alpha val="0"/>
              </a:srgbClr>
            </a:solidFill>
            <a:ln w="28575" cap="sq">
              <a:solidFill>
                <a:srgbClr val="FF6354"/>
              </a:solidFill>
              <a:prstDash val="solid"/>
              <a:miter/>
            </a:ln>
          </p:spPr>
        </p:sp>
        <p:sp>
          <p:nvSpPr>
            <p:cNvPr name="TextBox 10" id="10"/>
            <p:cNvSpPr txBox="true"/>
            <p:nvPr/>
          </p:nvSpPr>
          <p:spPr>
            <a:xfrm>
              <a:off x="0" y="-76200"/>
              <a:ext cx="980455" cy="343399"/>
            </a:xfrm>
            <a:prstGeom prst="rect">
              <a:avLst/>
            </a:prstGeom>
          </p:spPr>
          <p:txBody>
            <a:bodyPr anchor="ctr" rtlCol="false" tIns="50800" lIns="50800" bIns="50800" rIns="50800"/>
            <a:lstStyle/>
            <a:p>
              <a:pPr algn="ctr" marL="0" indent="0" lvl="0">
                <a:lnSpc>
                  <a:spcPts val="5599"/>
                </a:lnSpc>
                <a:spcBef>
                  <a:spcPct val="0"/>
                </a:spcBef>
              </a:pPr>
              <a:r>
                <a:rPr lang="en-US" b="true" sz="3999">
                  <a:solidFill>
                    <a:srgbClr val="FF6354"/>
                  </a:solidFill>
                  <a:latin typeface="Faustina Bold"/>
                  <a:ea typeface="Faustina Bold"/>
                  <a:cs typeface="Faustina Bold"/>
                  <a:sym typeface="Faustina Bold"/>
                </a:rPr>
                <a:t>Test The Model</a:t>
              </a:r>
            </a:p>
          </p:txBody>
        </p:sp>
      </p:grpSp>
      <p:grpSp>
        <p:nvGrpSpPr>
          <p:cNvPr name="Group 11" id="11"/>
          <p:cNvGrpSpPr/>
          <p:nvPr/>
        </p:nvGrpSpPr>
        <p:grpSpPr>
          <a:xfrm rot="0">
            <a:off x="9146627" y="4649741"/>
            <a:ext cx="4061533" cy="1114099"/>
            <a:chOff x="0" y="0"/>
            <a:chExt cx="980455" cy="268944"/>
          </a:xfrm>
        </p:grpSpPr>
        <p:sp>
          <p:nvSpPr>
            <p:cNvPr name="Freeform 12" id="12"/>
            <p:cNvSpPr/>
            <p:nvPr/>
          </p:nvSpPr>
          <p:spPr>
            <a:xfrm flipH="false" flipV="false" rot="0">
              <a:off x="0" y="0"/>
              <a:ext cx="980455" cy="268944"/>
            </a:xfrm>
            <a:custGeom>
              <a:avLst/>
              <a:gdLst/>
              <a:ahLst/>
              <a:cxnLst/>
              <a:rect r="r" b="b" t="t" l="l"/>
              <a:pathLst>
                <a:path h="268944" w="980455">
                  <a:moveTo>
                    <a:pt x="0" y="0"/>
                  </a:moveTo>
                  <a:lnTo>
                    <a:pt x="980455" y="0"/>
                  </a:lnTo>
                  <a:lnTo>
                    <a:pt x="980455" y="268944"/>
                  </a:lnTo>
                  <a:lnTo>
                    <a:pt x="0" y="268944"/>
                  </a:lnTo>
                  <a:close/>
                </a:path>
              </a:pathLst>
            </a:custGeom>
            <a:solidFill>
              <a:srgbClr val="FF6354"/>
            </a:solidFill>
            <a:ln cap="sq">
              <a:noFill/>
              <a:prstDash val="solid"/>
              <a:miter/>
            </a:ln>
          </p:spPr>
        </p:sp>
        <p:sp>
          <p:nvSpPr>
            <p:cNvPr name="TextBox 13" id="13"/>
            <p:cNvSpPr txBox="true"/>
            <p:nvPr/>
          </p:nvSpPr>
          <p:spPr>
            <a:xfrm>
              <a:off x="0" y="-76200"/>
              <a:ext cx="980455" cy="345144"/>
            </a:xfrm>
            <a:prstGeom prst="rect">
              <a:avLst/>
            </a:prstGeom>
          </p:spPr>
          <p:txBody>
            <a:bodyPr anchor="ctr" rtlCol="false" tIns="50800" lIns="50800" bIns="50800" rIns="50800"/>
            <a:lstStyle/>
            <a:p>
              <a:pPr algn="ctr" marL="0" indent="0" lvl="0">
                <a:lnSpc>
                  <a:spcPts val="5599"/>
                </a:lnSpc>
                <a:spcBef>
                  <a:spcPct val="0"/>
                </a:spcBef>
              </a:pPr>
              <a:r>
                <a:rPr lang="en-US" b="true" sz="3999">
                  <a:solidFill>
                    <a:srgbClr val="FFFFFF"/>
                  </a:solidFill>
                  <a:latin typeface="Faustina Bold"/>
                  <a:ea typeface="Faustina Bold"/>
                  <a:cs typeface="Faustina Bold"/>
                  <a:sym typeface="Faustina Bold"/>
                </a:rPr>
                <a:t>Fine Tune</a:t>
              </a:r>
            </a:p>
          </p:txBody>
        </p:sp>
      </p:grpSp>
      <p:sp>
        <p:nvSpPr>
          <p:cNvPr name="AutoShape 14" id="14"/>
          <p:cNvSpPr/>
          <p:nvPr/>
        </p:nvSpPr>
        <p:spPr>
          <a:xfrm>
            <a:off x="3067954" y="5763840"/>
            <a:ext cx="0" cy="481157"/>
          </a:xfrm>
          <a:prstGeom prst="line">
            <a:avLst/>
          </a:prstGeom>
          <a:ln cap="flat" w="19050">
            <a:solidFill>
              <a:srgbClr val="FF6354"/>
            </a:solidFill>
            <a:prstDash val="solid"/>
            <a:headEnd type="none" len="sm" w="sm"/>
            <a:tailEnd type="none" len="sm" w="sm"/>
          </a:ln>
        </p:spPr>
      </p:sp>
      <p:sp>
        <p:nvSpPr>
          <p:cNvPr name="AutoShape 15" id="15"/>
          <p:cNvSpPr/>
          <p:nvPr/>
        </p:nvSpPr>
        <p:spPr>
          <a:xfrm>
            <a:off x="7117411" y="5763840"/>
            <a:ext cx="0" cy="722249"/>
          </a:xfrm>
          <a:prstGeom prst="line">
            <a:avLst/>
          </a:prstGeom>
          <a:ln cap="flat" w="19050">
            <a:solidFill>
              <a:srgbClr val="FF6354"/>
            </a:solidFill>
            <a:prstDash val="solid"/>
            <a:headEnd type="none" len="sm" w="sm"/>
            <a:tailEnd type="none" len="sm" w="sm"/>
          </a:ln>
        </p:spPr>
      </p:sp>
      <p:sp>
        <p:nvSpPr>
          <p:cNvPr name="AutoShape 16" id="16"/>
          <p:cNvSpPr/>
          <p:nvPr/>
        </p:nvSpPr>
        <p:spPr>
          <a:xfrm>
            <a:off x="11177393" y="5763840"/>
            <a:ext cx="0" cy="1147195"/>
          </a:xfrm>
          <a:prstGeom prst="line">
            <a:avLst/>
          </a:prstGeom>
          <a:ln cap="flat" w="19050">
            <a:solidFill>
              <a:srgbClr val="FF6354"/>
            </a:solidFill>
            <a:prstDash val="solid"/>
            <a:headEnd type="none" len="sm" w="sm"/>
            <a:tailEnd type="none" len="sm" w="sm"/>
          </a:ln>
        </p:spPr>
      </p:sp>
      <p:sp>
        <p:nvSpPr>
          <p:cNvPr name="AutoShape 17" id="17"/>
          <p:cNvSpPr/>
          <p:nvPr/>
        </p:nvSpPr>
        <p:spPr>
          <a:xfrm>
            <a:off x="15228534" y="5756613"/>
            <a:ext cx="0" cy="1753404"/>
          </a:xfrm>
          <a:prstGeom prst="line">
            <a:avLst/>
          </a:prstGeom>
          <a:ln cap="flat" w="19050">
            <a:solidFill>
              <a:srgbClr val="FF6354"/>
            </a:solidFill>
            <a:prstDash val="solid"/>
            <a:headEnd type="none" len="sm" w="sm"/>
            <a:tailEnd type="none" len="sm" w="sm"/>
          </a:ln>
        </p:spPr>
      </p:sp>
      <p:sp>
        <p:nvSpPr>
          <p:cNvPr name="TextBox 18" id="18"/>
          <p:cNvSpPr txBox="true"/>
          <p:nvPr/>
        </p:nvSpPr>
        <p:spPr>
          <a:xfrm rot="0">
            <a:off x="1542644" y="6187847"/>
            <a:ext cx="3050619" cy="1253490"/>
          </a:xfrm>
          <a:prstGeom prst="rect">
            <a:avLst/>
          </a:prstGeom>
        </p:spPr>
        <p:txBody>
          <a:bodyPr anchor="t" rtlCol="false" tIns="0" lIns="0" bIns="0" rIns="0">
            <a:spAutoFit/>
          </a:bodyPr>
          <a:lstStyle/>
          <a:p>
            <a:pPr algn="ctr">
              <a:lnSpc>
                <a:spcPts val="3359"/>
              </a:lnSpc>
            </a:pPr>
            <a:r>
              <a:rPr lang="en-US" sz="2400">
                <a:solidFill>
                  <a:srgbClr val="000000"/>
                </a:solidFill>
                <a:latin typeface="TT Interphases"/>
                <a:ea typeface="TT Interphases"/>
                <a:cs typeface="TT Interphases"/>
                <a:sym typeface="TT Interphases"/>
              </a:rPr>
              <a:t>we used labelled data since it is the best for YOLO v8</a:t>
            </a:r>
          </a:p>
        </p:txBody>
      </p:sp>
      <p:sp>
        <p:nvSpPr>
          <p:cNvPr name="TextBox 19" id="19"/>
          <p:cNvSpPr txBox="true"/>
          <p:nvPr/>
        </p:nvSpPr>
        <p:spPr>
          <a:xfrm rot="0">
            <a:off x="5592102" y="6428938"/>
            <a:ext cx="3050619" cy="1253490"/>
          </a:xfrm>
          <a:prstGeom prst="rect">
            <a:avLst/>
          </a:prstGeom>
        </p:spPr>
        <p:txBody>
          <a:bodyPr anchor="t" rtlCol="false" tIns="0" lIns="0" bIns="0" rIns="0">
            <a:spAutoFit/>
          </a:bodyPr>
          <a:lstStyle/>
          <a:p>
            <a:pPr algn="ctr">
              <a:lnSpc>
                <a:spcPts val="3359"/>
              </a:lnSpc>
            </a:pPr>
            <a:r>
              <a:rPr lang="en-US" sz="2400">
                <a:solidFill>
                  <a:srgbClr val="000000"/>
                </a:solidFill>
                <a:latin typeface="TT Interphases"/>
                <a:ea typeface="TT Interphases"/>
                <a:cs typeface="TT Interphases"/>
                <a:sym typeface="TT Interphases"/>
              </a:rPr>
              <a:t>Best results shows in YOLO for object detection tasks</a:t>
            </a:r>
          </a:p>
        </p:txBody>
      </p:sp>
      <p:sp>
        <p:nvSpPr>
          <p:cNvPr name="TextBox 20" id="20"/>
          <p:cNvSpPr txBox="true"/>
          <p:nvPr/>
        </p:nvSpPr>
        <p:spPr>
          <a:xfrm rot="0">
            <a:off x="9652084" y="6853884"/>
            <a:ext cx="3050619" cy="1672590"/>
          </a:xfrm>
          <a:prstGeom prst="rect">
            <a:avLst/>
          </a:prstGeom>
        </p:spPr>
        <p:txBody>
          <a:bodyPr anchor="t" rtlCol="false" tIns="0" lIns="0" bIns="0" rIns="0">
            <a:spAutoFit/>
          </a:bodyPr>
          <a:lstStyle/>
          <a:p>
            <a:pPr algn="ctr">
              <a:lnSpc>
                <a:spcPts val="3359"/>
              </a:lnSpc>
            </a:pPr>
            <a:r>
              <a:rPr lang="en-US" sz="2400">
                <a:solidFill>
                  <a:srgbClr val="000000"/>
                </a:solidFill>
                <a:latin typeface="TT Interphases"/>
                <a:ea typeface="TT Interphases"/>
                <a:cs typeface="TT Interphases"/>
                <a:sym typeface="TT Interphases"/>
              </a:rPr>
              <a:t>Usually we fine tune the pre train models on our data for more accurate results</a:t>
            </a:r>
          </a:p>
        </p:txBody>
      </p:sp>
      <p:sp>
        <p:nvSpPr>
          <p:cNvPr name="TextBox 21" id="21"/>
          <p:cNvSpPr txBox="true"/>
          <p:nvPr/>
        </p:nvSpPr>
        <p:spPr>
          <a:xfrm rot="0">
            <a:off x="13703224" y="7452867"/>
            <a:ext cx="3050619" cy="834390"/>
          </a:xfrm>
          <a:prstGeom prst="rect">
            <a:avLst/>
          </a:prstGeom>
        </p:spPr>
        <p:txBody>
          <a:bodyPr anchor="t" rtlCol="false" tIns="0" lIns="0" bIns="0" rIns="0">
            <a:spAutoFit/>
          </a:bodyPr>
          <a:lstStyle/>
          <a:p>
            <a:pPr algn="ctr">
              <a:lnSpc>
                <a:spcPts val="3359"/>
              </a:lnSpc>
            </a:pPr>
            <a:r>
              <a:rPr lang="en-US" sz="2400">
                <a:solidFill>
                  <a:srgbClr val="000000"/>
                </a:solidFill>
                <a:latin typeface="TT Interphases"/>
                <a:ea typeface="TT Interphases"/>
                <a:cs typeface="TT Interphases"/>
                <a:sym typeface="TT Interphases"/>
              </a:rPr>
              <a:t>Test our fine tuned model on unseen data</a:t>
            </a:r>
          </a:p>
        </p:txBody>
      </p:sp>
      <p:grpSp>
        <p:nvGrpSpPr>
          <p:cNvPr name="Group 22" id="22"/>
          <p:cNvGrpSpPr/>
          <p:nvPr/>
        </p:nvGrpSpPr>
        <p:grpSpPr>
          <a:xfrm rot="0">
            <a:off x="1028700" y="1028700"/>
            <a:ext cx="10665077" cy="2102327"/>
            <a:chOff x="0" y="0"/>
            <a:chExt cx="14220102" cy="2803103"/>
          </a:xfrm>
        </p:grpSpPr>
        <p:sp>
          <p:nvSpPr>
            <p:cNvPr name="TextBox 23" id="23"/>
            <p:cNvSpPr txBox="true"/>
            <p:nvPr/>
          </p:nvSpPr>
          <p:spPr>
            <a:xfrm rot="0">
              <a:off x="0" y="2126828"/>
              <a:ext cx="14220102" cy="676275"/>
            </a:xfrm>
            <a:prstGeom prst="rect">
              <a:avLst/>
            </a:prstGeom>
          </p:spPr>
          <p:txBody>
            <a:bodyPr anchor="t" rtlCol="false" tIns="0" lIns="0" bIns="0" rIns="0">
              <a:spAutoFit/>
            </a:bodyPr>
            <a:lstStyle/>
            <a:p>
              <a:pPr algn="l">
                <a:lnSpc>
                  <a:spcPts val="4200"/>
                </a:lnSpc>
              </a:pPr>
              <a:r>
                <a:rPr lang="en-US" sz="3000">
                  <a:solidFill>
                    <a:srgbClr val="000000"/>
                  </a:solidFill>
                  <a:latin typeface="TT Interphases"/>
                  <a:ea typeface="TT Interphases"/>
                  <a:cs typeface="TT Interphases"/>
                  <a:sym typeface="TT Interphases"/>
                </a:rPr>
                <a:t>Briefly elaborate on our workflow.</a:t>
              </a:r>
            </a:p>
          </p:txBody>
        </p:sp>
        <p:sp>
          <p:nvSpPr>
            <p:cNvPr name="TextBox 24" id="24"/>
            <p:cNvSpPr txBox="true"/>
            <p:nvPr/>
          </p:nvSpPr>
          <p:spPr>
            <a:xfrm rot="0">
              <a:off x="0" y="161925"/>
              <a:ext cx="1422010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Project Workflow</a:t>
              </a:r>
            </a:p>
          </p:txBody>
        </p:sp>
      </p:grpSp>
      <p:sp>
        <p:nvSpPr>
          <p:cNvPr name="TextBox 25" id="25"/>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2" action="ppaction://hlinksldjump"/>
              </a:rPr>
              <a:t>BACK TO AGENDA</a:t>
            </a:r>
          </a:p>
        </p:txBody>
      </p:sp>
      <p:grpSp>
        <p:nvGrpSpPr>
          <p:cNvPr name="Group 26" id="26"/>
          <p:cNvGrpSpPr/>
          <p:nvPr/>
        </p:nvGrpSpPr>
        <p:grpSpPr>
          <a:xfrm rot="-108805">
            <a:off x="3208899" y="10147909"/>
            <a:ext cx="15258362" cy="786492"/>
            <a:chOff x="0" y="0"/>
            <a:chExt cx="4018663" cy="207142"/>
          </a:xfrm>
        </p:grpSpPr>
        <p:sp>
          <p:nvSpPr>
            <p:cNvPr name="Freeform 27" id="27"/>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28" id="28"/>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5297583" cy="8229600"/>
            <a:chOff x="0" y="0"/>
            <a:chExt cx="7063444" cy="10972800"/>
          </a:xfrm>
        </p:grpSpPr>
        <p:pic>
          <p:nvPicPr>
            <p:cNvPr name="Picture 3" id="3"/>
            <p:cNvPicPr>
              <a:picLocks noChangeAspect="true"/>
            </p:cNvPicPr>
            <p:nvPr/>
          </p:nvPicPr>
          <p:blipFill>
            <a:blip r:embed="rId2">
              <a:alphaModFix amt="71000"/>
            </a:blip>
            <a:srcRect l="59606" t="0" r="0" b="0"/>
            <a:stretch>
              <a:fillRect/>
            </a:stretch>
          </p:blipFill>
          <p:spPr>
            <a:xfrm flipH="false" flipV="false">
              <a:off x="0" y="0"/>
              <a:ext cx="7063444" cy="10972800"/>
            </a:xfrm>
            <a:prstGeom prst="rect">
              <a:avLst/>
            </a:prstGeom>
          </p:spPr>
        </p:pic>
      </p:grpSp>
      <p:grpSp>
        <p:nvGrpSpPr>
          <p:cNvPr name="Group 4" id="4"/>
          <p:cNvGrpSpPr/>
          <p:nvPr/>
        </p:nvGrpSpPr>
        <p:grpSpPr>
          <a:xfrm rot="0">
            <a:off x="6187860" y="1028700"/>
            <a:ext cx="138423" cy="8229600"/>
            <a:chOff x="0" y="0"/>
            <a:chExt cx="36457" cy="2167467"/>
          </a:xfrm>
        </p:grpSpPr>
        <p:sp>
          <p:nvSpPr>
            <p:cNvPr name="Freeform 5" id="5"/>
            <p:cNvSpPr/>
            <p:nvPr/>
          </p:nvSpPr>
          <p:spPr>
            <a:xfrm flipH="false" flipV="false" rot="0">
              <a:off x="0" y="0"/>
              <a:ext cx="36457" cy="2167467"/>
            </a:xfrm>
            <a:custGeom>
              <a:avLst/>
              <a:gdLst/>
              <a:ahLst/>
              <a:cxnLst/>
              <a:rect r="r" b="b" t="t" l="l"/>
              <a:pathLst>
                <a:path h="2167467" w="36457">
                  <a:moveTo>
                    <a:pt x="0" y="0"/>
                  </a:moveTo>
                  <a:lnTo>
                    <a:pt x="36457" y="0"/>
                  </a:lnTo>
                  <a:lnTo>
                    <a:pt x="36457" y="2167467"/>
                  </a:lnTo>
                  <a:lnTo>
                    <a:pt x="0" y="2167467"/>
                  </a:lnTo>
                  <a:close/>
                </a:path>
              </a:pathLst>
            </a:custGeom>
            <a:solidFill>
              <a:srgbClr val="FF6354"/>
            </a:solidFill>
          </p:spPr>
        </p:sp>
        <p:sp>
          <p:nvSpPr>
            <p:cNvPr name="TextBox 6" id="6"/>
            <p:cNvSpPr txBox="true"/>
            <p:nvPr/>
          </p:nvSpPr>
          <p:spPr>
            <a:xfrm>
              <a:off x="0" y="-28575"/>
              <a:ext cx="36457" cy="2196042"/>
            </a:xfrm>
            <a:prstGeom prst="rect">
              <a:avLst/>
            </a:prstGeom>
          </p:spPr>
          <p:txBody>
            <a:bodyPr anchor="ctr" rtlCol="false" tIns="50800" lIns="50800" bIns="50800" rIns="50800"/>
            <a:lstStyle/>
            <a:p>
              <a:pPr algn="ctr">
                <a:lnSpc>
                  <a:spcPts val="2100"/>
                </a:lnSpc>
              </a:pPr>
            </a:p>
          </p:txBody>
        </p:sp>
      </p:grpSp>
      <p:grpSp>
        <p:nvGrpSpPr>
          <p:cNvPr name="Group 7" id="7"/>
          <p:cNvGrpSpPr/>
          <p:nvPr/>
        </p:nvGrpSpPr>
        <p:grpSpPr>
          <a:xfrm rot="-108805">
            <a:off x="3208899" y="10147909"/>
            <a:ext cx="15258362" cy="786492"/>
            <a:chOff x="0" y="0"/>
            <a:chExt cx="4018663" cy="207142"/>
          </a:xfrm>
        </p:grpSpPr>
        <p:sp>
          <p:nvSpPr>
            <p:cNvPr name="Freeform 8" id="8"/>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9" id="9"/>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TextBox 10" id="10"/>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3" action="ppaction://hlinksldjump"/>
              </a:rPr>
              <a:t>BACK TO AGENDA</a:t>
            </a:r>
          </a:p>
        </p:txBody>
      </p:sp>
      <p:grpSp>
        <p:nvGrpSpPr>
          <p:cNvPr name="Group 11" id="11"/>
          <p:cNvGrpSpPr/>
          <p:nvPr/>
        </p:nvGrpSpPr>
        <p:grpSpPr>
          <a:xfrm rot="0">
            <a:off x="7396097" y="3463686"/>
            <a:ext cx="9508299" cy="3359627"/>
            <a:chOff x="0" y="0"/>
            <a:chExt cx="12677732" cy="4479503"/>
          </a:xfrm>
        </p:grpSpPr>
        <p:sp>
          <p:nvSpPr>
            <p:cNvPr name="TextBox 12" id="12"/>
            <p:cNvSpPr txBox="true"/>
            <p:nvPr/>
          </p:nvSpPr>
          <p:spPr>
            <a:xfrm rot="0">
              <a:off x="0" y="2380828"/>
              <a:ext cx="12677732" cy="2098675"/>
            </a:xfrm>
            <a:prstGeom prst="rect">
              <a:avLst/>
            </a:prstGeom>
          </p:spPr>
          <p:txBody>
            <a:bodyPr anchor="t" rtlCol="false" tIns="0" lIns="0" bIns="0" rIns="0">
              <a:spAutoFit/>
            </a:bodyPr>
            <a:lstStyle/>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We Used an open-sources labelled data.</a:t>
              </a:r>
            </a:p>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Contains around 600 images with its labels.</a:t>
              </a:r>
            </a:p>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Suitable for YOLO v8.</a:t>
              </a:r>
            </a:p>
          </p:txBody>
        </p:sp>
        <p:sp>
          <p:nvSpPr>
            <p:cNvPr name="TextBox 13" id="13"/>
            <p:cNvSpPr txBox="true"/>
            <p:nvPr/>
          </p:nvSpPr>
          <p:spPr>
            <a:xfrm rot="0">
              <a:off x="0" y="161925"/>
              <a:ext cx="1267773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Data Gathering</a:t>
              </a:r>
            </a:p>
          </p:txBody>
        </p:sp>
      </p:grpSp>
      <p:sp>
        <p:nvSpPr>
          <p:cNvPr name="Freeform 14" id="14"/>
          <p:cNvSpPr/>
          <p:nvPr/>
        </p:nvSpPr>
        <p:spPr>
          <a:xfrm flipH="false" flipV="false" rot="0">
            <a:off x="1156255" y="3598670"/>
            <a:ext cx="5042473" cy="3089661"/>
          </a:xfrm>
          <a:custGeom>
            <a:avLst/>
            <a:gdLst/>
            <a:ahLst/>
            <a:cxnLst/>
            <a:rect r="r" b="b" t="t" l="l"/>
            <a:pathLst>
              <a:path h="3089661" w="5042473">
                <a:moveTo>
                  <a:pt x="0" y="0"/>
                </a:moveTo>
                <a:lnTo>
                  <a:pt x="5042473" y="0"/>
                </a:lnTo>
                <a:lnTo>
                  <a:pt x="5042473" y="3089660"/>
                </a:lnTo>
                <a:lnTo>
                  <a:pt x="0" y="3089660"/>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5159160" cy="8229600"/>
            <a:chOff x="0" y="0"/>
            <a:chExt cx="1358791" cy="2167467"/>
          </a:xfrm>
        </p:grpSpPr>
        <p:sp>
          <p:nvSpPr>
            <p:cNvPr name="Freeform 3" id="3"/>
            <p:cNvSpPr/>
            <p:nvPr/>
          </p:nvSpPr>
          <p:spPr>
            <a:xfrm flipH="false" flipV="false" rot="0">
              <a:off x="0" y="0"/>
              <a:ext cx="1358791" cy="2167467"/>
            </a:xfrm>
            <a:custGeom>
              <a:avLst/>
              <a:gdLst/>
              <a:ahLst/>
              <a:cxnLst/>
              <a:rect r="r" b="b" t="t" l="l"/>
              <a:pathLst>
                <a:path h="2167467" w="1358791">
                  <a:moveTo>
                    <a:pt x="0" y="0"/>
                  </a:moveTo>
                  <a:lnTo>
                    <a:pt x="1358791" y="0"/>
                  </a:lnTo>
                  <a:lnTo>
                    <a:pt x="1358791" y="2167467"/>
                  </a:lnTo>
                  <a:lnTo>
                    <a:pt x="0" y="2167467"/>
                  </a:lnTo>
                  <a:close/>
                </a:path>
              </a:pathLst>
            </a:custGeom>
            <a:solidFill>
              <a:srgbClr val="FF6354">
                <a:alpha val="60000"/>
              </a:srgbClr>
            </a:solidFill>
          </p:spPr>
        </p:sp>
        <p:sp>
          <p:nvSpPr>
            <p:cNvPr name="TextBox 4" id="4"/>
            <p:cNvSpPr txBox="true"/>
            <p:nvPr/>
          </p:nvSpPr>
          <p:spPr>
            <a:xfrm>
              <a:off x="0" y="-28575"/>
              <a:ext cx="1358791" cy="2196042"/>
            </a:xfrm>
            <a:prstGeom prst="rect">
              <a:avLst/>
            </a:prstGeom>
          </p:spPr>
          <p:txBody>
            <a:bodyPr anchor="ctr" rtlCol="false" tIns="50800" lIns="50800" bIns="50800" rIns="50800"/>
            <a:lstStyle/>
            <a:p>
              <a:pPr algn="ctr">
                <a:lnSpc>
                  <a:spcPts val="2100"/>
                </a:lnSpc>
              </a:pPr>
            </a:p>
          </p:txBody>
        </p:sp>
      </p:grpSp>
      <p:grpSp>
        <p:nvGrpSpPr>
          <p:cNvPr name="Group 5" id="5"/>
          <p:cNvGrpSpPr/>
          <p:nvPr/>
        </p:nvGrpSpPr>
        <p:grpSpPr>
          <a:xfrm rot="0">
            <a:off x="1028700" y="1028700"/>
            <a:ext cx="5297583" cy="8229600"/>
            <a:chOff x="0" y="0"/>
            <a:chExt cx="7063444" cy="10972800"/>
          </a:xfrm>
        </p:grpSpPr>
        <p:pic>
          <p:nvPicPr>
            <p:cNvPr name="Picture 6" id="6"/>
            <p:cNvPicPr>
              <a:picLocks noChangeAspect="true"/>
            </p:cNvPicPr>
            <p:nvPr/>
          </p:nvPicPr>
          <p:blipFill>
            <a:blip r:embed="rId2">
              <a:alphaModFix amt="60000"/>
            </a:blip>
            <a:srcRect l="25860" t="0" r="25860" b="0"/>
            <a:stretch>
              <a:fillRect/>
            </a:stretch>
          </p:blipFill>
          <p:spPr>
            <a:xfrm flipH="false" flipV="false">
              <a:off x="0" y="0"/>
              <a:ext cx="7063444" cy="10972800"/>
            </a:xfrm>
            <a:prstGeom prst="rect">
              <a:avLst/>
            </a:prstGeom>
          </p:spPr>
        </p:pic>
      </p:grpSp>
      <p:grpSp>
        <p:nvGrpSpPr>
          <p:cNvPr name="Group 7" id="7"/>
          <p:cNvGrpSpPr/>
          <p:nvPr/>
        </p:nvGrpSpPr>
        <p:grpSpPr>
          <a:xfrm rot="0">
            <a:off x="6187860" y="1028700"/>
            <a:ext cx="138423" cy="8229600"/>
            <a:chOff x="0" y="0"/>
            <a:chExt cx="36457" cy="2167467"/>
          </a:xfrm>
        </p:grpSpPr>
        <p:sp>
          <p:nvSpPr>
            <p:cNvPr name="Freeform 8" id="8"/>
            <p:cNvSpPr/>
            <p:nvPr/>
          </p:nvSpPr>
          <p:spPr>
            <a:xfrm flipH="false" flipV="false" rot="0">
              <a:off x="0" y="0"/>
              <a:ext cx="36457" cy="2167467"/>
            </a:xfrm>
            <a:custGeom>
              <a:avLst/>
              <a:gdLst/>
              <a:ahLst/>
              <a:cxnLst/>
              <a:rect r="r" b="b" t="t" l="l"/>
              <a:pathLst>
                <a:path h="2167467" w="36457">
                  <a:moveTo>
                    <a:pt x="0" y="0"/>
                  </a:moveTo>
                  <a:lnTo>
                    <a:pt x="36457" y="0"/>
                  </a:lnTo>
                  <a:lnTo>
                    <a:pt x="36457" y="2167467"/>
                  </a:lnTo>
                  <a:lnTo>
                    <a:pt x="0" y="2167467"/>
                  </a:lnTo>
                  <a:close/>
                </a:path>
              </a:pathLst>
            </a:custGeom>
            <a:solidFill>
              <a:srgbClr val="FF6354"/>
            </a:solidFill>
          </p:spPr>
        </p:sp>
        <p:sp>
          <p:nvSpPr>
            <p:cNvPr name="TextBox 9" id="9"/>
            <p:cNvSpPr txBox="true"/>
            <p:nvPr/>
          </p:nvSpPr>
          <p:spPr>
            <a:xfrm>
              <a:off x="0" y="-28575"/>
              <a:ext cx="36457" cy="2196042"/>
            </a:xfrm>
            <a:prstGeom prst="rect">
              <a:avLst/>
            </a:prstGeom>
          </p:spPr>
          <p:txBody>
            <a:bodyPr anchor="ctr" rtlCol="false" tIns="50800" lIns="50800" bIns="50800" rIns="50800"/>
            <a:lstStyle/>
            <a:p>
              <a:pPr algn="ctr">
                <a:lnSpc>
                  <a:spcPts val="2100"/>
                </a:lnSpc>
              </a:pPr>
            </a:p>
          </p:txBody>
        </p:sp>
      </p:grpSp>
      <p:grpSp>
        <p:nvGrpSpPr>
          <p:cNvPr name="Group 10" id="10"/>
          <p:cNvGrpSpPr/>
          <p:nvPr/>
        </p:nvGrpSpPr>
        <p:grpSpPr>
          <a:xfrm rot="-108805">
            <a:off x="3208899" y="10147909"/>
            <a:ext cx="15258362" cy="786492"/>
            <a:chOff x="0" y="0"/>
            <a:chExt cx="4018663" cy="207142"/>
          </a:xfrm>
        </p:grpSpPr>
        <p:sp>
          <p:nvSpPr>
            <p:cNvPr name="Freeform 11" id="11"/>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12" id="12"/>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Freeform 13" id="13"/>
          <p:cNvSpPr/>
          <p:nvPr/>
        </p:nvSpPr>
        <p:spPr>
          <a:xfrm flipH="false" flipV="false" rot="0">
            <a:off x="1635633" y="3463686"/>
            <a:ext cx="4083717" cy="4221887"/>
          </a:xfrm>
          <a:custGeom>
            <a:avLst/>
            <a:gdLst/>
            <a:ahLst/>
            <a:cxnLst/>
            <a:rect r="r" b="b" t="t" l="l"/>
            <a:pathLst>
              <a:path h="4221887" w="4083717">
                <a:moveTo>
                  <a:pt x="0" y="0"/>
                </a:moveTo>
                <a:lnTo>
                  <a:pt x="4083717" y="0"/>
                </a:lnTo>
                <a:lnTo>
                  <a:pt x="4083717" y="4221888"/>
                </a:lnTo>
                <a:lnTo>
                  <a:pt x="0" y="4221888"/>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1881374" y="161925"/>
            <a:ext cx="3592234" cy="3592234"/>
          </a:xfrm>
          <a:custGeom>
            <a:avLst/>
            <a:gdLst/>
            <a:ahLst/>
            <a:cxnLst/>
            <a:rect r="r" b="b" t="t" l="l"/>
            <a:pathLst>
              <a:path h="3592234" w="3592234">
                <a:moveTo>
                  <a:pt x="0" y="0"/>
                </a:moveTo>
                <a:lnTo>
                  <a:pt x="3592235" y="0"/>
                </a:lnTo>
                <a:lnTo>
                  <a:pt x="3592235" y="3592234"/>
                </a:lnTo>
                <a:lnTo>
                  <a:pt x="0" y="3592234"/>
                </a:lnTo>
                <a:lnTo>
                  <a:pt x="0" y="0"/>
                </a:lnTo>
                <a:close/>
              </a:path>
            </a:pathLst>
          </a:custGeom>
          <a:blipFill>
            <a:blip r:embed="rId5"/>
            <a:stretch>
              <a:fillRect l="0" t="0" r="0" b="0"/>
            </a:stretch>
          </a:blipFill>
        </p:spPr>
      </p:sp>
      <p:sp>
        <p:nvSpPr>
          <p:cNvPr name="TextBox 15" id="15"/>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6" action="ppaction://hlinksldjump"/>
              </a:rPr>
              <a:t>BACK TO AGENDA</a:t>
            </a:r>
          </a:p>
        </p:txBody>
      </p:sp>
      <p:grpSp>
        <p:nvGrpSpPr>
          <p:cNvPr name="Group 16" id="16"/>
          <p:cNvGrpSpPr/>
          <p:nvPr/>
        </p:nvGrpSpPr>
        <p:grpSpPr>
          <a:xfrm rot="0">
            <a:off x="7396097" y="3463686"/>
            <a:ext cx="9508299" cy="3359627"/>
            <a:chOff x="0" y="0"/>
            <a:chExt cx="12677732" cy="4479503"/>
          </a:xfrm>
        </p:grpSpPr>
        <p:sp>
          <p:nvSpPr>
            <p:cNvPr name="TextBox 17" id="17"/>
            <p:cNvSpPr txBox="true"/>
            <p:nvPr/>
          </p:nvSpPr>
          <p:spPr>
            <a:xfrm rot="0">
              <a:off x="0" y="2380828"/>
              <a:ext cx="12677732" cy="2098675"/>
            </a:xfrm>
            <a:prstGeom prst="rect">
              <a:avLst/>
            </a:prstGeom>
          </p:spPr>
          <p:txBody>
            <a:bodyPr anchor="t" rtlCol="false" tIns="0" lIns="0" bIns="0" rIns="0">
              <a:spAutoFit/>
            </a:bodyPr>
            <a:lstStyle/>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We used YOLO because it is the best in object detection task.</a:t>
              </a:r>
            </a:p>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We used yolov8n for fast &amp; accurate results.</a:t>
              </a:r>
            </a:p>
          </p:txBody>
        </p:sp>
        <p:sp>
          <p:nvSpPr>
            <p:cNvPr name="TextBox 18" id="18"/>
            <p:cNvSpPr txBox="true"/>
            <p:nvPr/>
          </p:nvSpPr>
          <p:spPr>
            <a:xfrm rot="0">
              <a:off x="0" y="161925"/>
              <a:ext cx="1267773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Model Choosing</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316646" y="2437768"/>
            <a:ext cx="7942654" cy="6174144"/>
            <a:chOff x="0" y="0"/>
            <a:chExt cx="2030411" cy="1578320"/>
          </a:xfrm>
        </p:grpSpPr>
        <p:sp>
          <p:nvSpPr>
            <p:cNvPr name="Freeform 3" id="3"/>
            <p:cNvSpPr/>
            <p:nvPr/>
          </p:nvSpPr>
          <p:spPr>
            <a:xfrm flipH="false" flipV="false" rot="0">
              <a:off x="0" y="0"/>
              <a:ext cx="2030412" cy="1578320"/>
            </a:xfrm>
            <a:custGeom>
              <a:avLst/>
              <a:gdLst/>
              <a:ahLst/>
              <a:cxnLst/>
              <a:rect r="r" b="b" t="t" l="l"/>
              <a:pathLst>
                <a:path h="1578320" w="2030412">
                  <a:moveTo>
                    <a:pt x="0" y="0"/>
                  </a:moveTo>
                  <a:lnTo>
                    <a:pt x="2030412" y="0"/>
                  </a:lnTo>
                  <a:lnTo>
                    <a:pt x="2030412" y="1578320"/>
                  </a:lnTo>
                  <a:lnTo>
                    <a:pt x="0" y="1578320"/>
                  </a:lnTo>
                  <a:close/>
                </a:path>
              </a:pathLst>
            </a:custGeom>
            <a:solidFill>
              <a:srgbClr val="FF6354"/>
            </a:solidFill>
          </p:spPr>
        </p:sp>
        <p:sp>
          <p:nvSpPr>
            <p:cNvPr name="TextBox 4" id="4"/>
            <p:cNvSpPr txBox="true"/>
            <p:nvPr/>
          </p:nvSpPr>
          <p:spPr>
            <a:xfrm>
              <a:off x="0" y="161925"/>
              <a:ext cx="2030411" cy="1416395"/>
            </a:xfrm>
            <a:prstGeom prst="rect">
              <a:avLst/>
            </a:prstGeom>
          </p:spPr>
          <p:txBody>
            <a:bodyPr anchor="ctr" rtlCol="false" tIns="50800" lIns="50800" bIns="50800" rIns="50800"/>
            <a:lstStyle/>
            <a:p>
              <a:pPr algn="ctr" marL="0" indent="0" lvl="0">
                <a:lnSpc>
                  <a:spcPts val="9000"/>
                </a:lnSpc>
                <a:spcBef>
                  <a:spcPct val="0"/>
                </a:spcBef>
              </a:pPr>
            </a:p>
          </p:txBody>
        </p:sp>
      </p:grpSp>
      <p:grpSp>
        <p:nvGrpSpPr>
          <p:cNvPr name="Group 5" id="5"/>
          <p:cNvGrpSpPr/>
          <p:nvPr/>
        </p:nvGrpSpPr>
        <p:grpSpPr>
          <a:xfrm rot="-108805">
            <a:off x="3208899" y="10147909"/>
            <a:ext cx="15258362" cy="786492"/>
            <a:chOff x="0" y="0"/>
            <a:chExt cx="4018663" cy="207142"/>
          </a:xfrm>
        </p:grpSpPr>
        <p:sp>
          <p:nvSpPr>
            <p:cNvPr name="Freeform 6" id="6"/>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7" id="7"/>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Freeform 8" id="8"/>
          <p:cNvSpPr/>
          <p:nvPr/>
        </p:nvSpPr>
        <p:spPr>
          <a:xfrm flipH="false" flipV="false" rot="0">
            <a:off x="9673792" y="3086311"/>
            <a:ext cx="7228361" cy="4877058"/>
          </a:xfrm>
          <a:custGeom>
            <a:avLst/>
            <a:gdLst/>
            <a:ahLst/>
            <a:cxnLst/>
            <a:rect r="r" b="b" t="t" l="l"/>
            <a:pathLst>
              <a:path h="4877058" w="7228361">
                <a:moveTo>
                  <a:pt x="0" y="0"/>
                </a:moveTo>
                <a:lnTo>
                  <a:pt x="7228361" y="0"/>
                </a:lnTo>
                <a:lnTo>
                  <a:pt x="7228361" y="4877058"/>
                </a:lnTo>
                <a:lnTo>
                  <a:pt x="0" y="4877058"/>
                </a:lnTo>
                <a:lnTo>
                  <a:pt x="0" y="0"/>
                </a:lnTo>
                <a:close/>
              </a:path>
            </a:pathLst>
          </a:custGeom>
          <a:blipFill>
            <a:blip r:embed="rId2"/>
            <a:stretch>
              <a:fillRect l="0" t="0" r="0" b="0"/>
            </a:stretch>
          </a:blipFill>
        </p:spPr>
      </p:sp>
      <p:grpSp>
        <p:nvGrpSpPr>
          <p:cNvPr name="Group 9" id="9"/>
          <p:cNvGrpSpPr/>
          <p:nvPr/>
        </p:nvGrpSpPr>
        <p:grpSpPr>
          <a:xfrm rot="0">
            <a:off x="1126248" y="1028700"/>
            <a:ext cx="9508299" cy="2826227"/>
            <a:chOff x="0" y="0"/>
            <a:chExt cx="12677732" cy="3768303"/>
          </a:xfrm>
        </p:grpSpPr>
        <p:sp>
          <p:nvSpPr>
            <p:cNvPr name="TextBox 10" id="10"/>
            <p:cNvSpPr txBox="true"/>
            <p:nvPr/>
          </p:nvSpPr>
          <p:spPr>
            <a:xfrm rot="0">
              <a:off x="0" y="2380828"/>
              <a:ext cx="12677732" cy="1387475"/>
            </a:xfrm>
            <a:prstGeom prst="rect">
              <a:avLst/>
            </a:prstGeom>
          </p:spPr>
          <p:txBody>
            <a:bodyPr anchor="t" rtlCol="false" tIns="0" lIns="0" bIns="0" rIns="0">
              <a:spAutoFit/>
            </a:bodyPr>
            <a:lstStyle/>
            <a:p>
              <a:pPr algn="l">
                <a:lnSpc>
                  <a:spcPts val="4200"/>
                </a:lnSpc>
              </a:pPr>
              <a:r>
                <a:rPr lang="en-US" sz="3000">
                  <a:solidFill>
                    <a:srgbClr val="000000"/>
                  </a:solidFill>
                  <a:latin typeface="TT Interphases"/>
                  <a:ea typeface="TT Interphases"/>
                  <a:cs typeface="TT Interphases"/>
                  <a:sym typeface="TT Interphases"/>
                </a:rPr>
                <a:t>using different metrices to show</a:t>
              </a:r>
            </a:p>
            <a:p>
              <a:pPr algn="l">
                <a:lnSpc>
                  <a:spcPts val="4200"/>
                </a:lnSpc>
              </a:pPr>
              <a:r>
                <a:rPr lang="en-US" sz="3000">
                  <a:solidFill>
                    <a:srgbClr val="000000"/>
                  </a:solidFill>
                  <a:latin typeface="TT Interphases"/>
                  <a:ea typeface="TT Interphases"/>
                  <a:cs typeface="TT Interphases"/>
                  <a:sym typeface="TT Interphases"/>
                </a:rPr>
                <a:t>how well the model performs</a:t>
              </a:r>
            </a:p>
          </p:txBody>
        </p:sp>
        <p:sp>
          <p:nvSpPr>
            <p:cNvPr name="TextBox 11" id="11"/>
            <p:cNvSpPr txBox="true"/>
            <p:nvPr/>
          </p:nvSpPr>
          <p:spPr>
            <a:xfrm rot="0">
              <a:off x="0" y="161925"/>
              <a:ext cx="1267773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Results</a:t>
              </a:r>
            </a:p>
          </p:txBody>
        </p:sp>
      </p:grpSp>
      <p:sp>
        <p:nvSpPr>
          <p:cNvPr name="TextBox 12" id="12"/>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3" action="ppaction://hlinksldjump"/>
              </a:rPr>
              <a:t>BACK TO AGENDA</a:t>
            </a:r>
          </a:p>
        </p:txBody>
      </p:sp>
      <p:sp>
        <p:nvSpPr>
          <p:cNvPr name="TextBox 13" id="13"/>
          <p:cNvSpPr txBox="true"/>
          <p:nvPr/>
        </p:nvSpPr>
        <p:spPr>
          <a:xfrm rot="0">
            <a:off x="1028700" y="4937147"/>
            <a:ext cx="7942654" cy="1175385"/>
          </a:xfrm>
          <a:prstGeom prst="rect">
            <a:avLst/>
          </a:prstGeom>
        </p:spPr>
        <p:txBody>
          <a:bodyPr anchor="t" rtlCol="false" tIns="0" lIns="0" bIns="0" rIns="0">
            <a:spAutoFit/>
          </a:bodyPr>
          <a:lstStyle/>
          <a:p>
            <a:pPr algn="ctr" marL="0" indent="0" lvl="0">
              <a:lnSpc>
                <a:spcPts val="9240"/>
              </a:lnSpc>
              <a:spcBef>
                <a:spcPct val="0"/>
              </a:spcBef>
            </a:pPr>
            <a:r>
              <a:rPr lang="en-US" b="true" sz="7700">
                <a:solidFill>
                  <a:srgbClr val="FF6354"/>
                </a:solidFill>
                <a:latin typeface="Faustina Semi-Bold"/>
                <a:ea typeface="Faustina Semi-Bold"/>
                <a:cs typeface="Faustina Semi-Bold"/>
                <a:sym typeface="Faustina Semi-Bold"/>
              </a:rPr>
              <a:t>F1 -Curve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316646" y="2437768"/>
            <a:ext cx="7942654" cy="6174144"/>
            <a:chOff x="0" y="0"/>
            <a:chExt cx="2030411" cy="1578320"/>
          </a:xfrm>
        </p:grpSpPr>
        <p:sp>
          <p:nvSpPr>
            <p:cNvPr name="Freeform 3" id="3"/>
            <p:cNvSpPr/>
            <p:nvPr/>
          </p:nvSpPr>
          <p:spPr>
            <a:xfrm flipH="false" flipV="false" rot="0">
              <a:off x="0" y="0"/>
              <a:ext cx="2030412" cy="1578320"/>
            </a:xfrm>
            <a:custGeom>
              <a:avLst/>
              <a:gdLst/>
              <a:ahLst/>
              <a:cxnLst/>
              <a:rect r="r" b="b" t="t" l="l"/>
              <a:pathLst>
                <a:path h="1578320" w="2030412">
                  <a:moveTo>
                    <a:pt x="0" y="0"/>
                  </a:moveTo>
                  <a:lnTo>
                    <a:pt x="2030412" y="0"/>
                  </a:lnTo>
                  <a:lnTo>
                    <a:pt x="2030412" y="1578320"/>
                  </a:lnTo>
                  <a:lnTo>
                    <a:pt x="0" y="1578320"/>
                  </a:lnTo>
                  <a:close/>
                </a:path>
              </a:pathLst>
            </a:custGeom>
            <a:solidFill>
              <a:srgbClr val="FF6354"/>
            </a:solidFill>
          </p:spPr>
        </p:sp>
        <p:sp>
          <p:nvSpPr>
            <p:cNvPr name="TextBox 4" id="4"/>
            <p:cNvSpPr txBox="true"/>
            <p:nvPr/>
          </p:nvSpPr>
          <p:spPr>
            <a:xfrm>
              <a:off x="0" y="161925"/>
              <a:ext cx="2030411" cy="1416395"/>
            </a:xfrm>
            <a:prstGeom prst="rect">
              <a:avLst/>
            </a:prstGeom>
          </p:spPr>
          <p:txBody>
            <a:bodyPr anchor="ctr" rtlCol="false" tIns="50800" lIns="50800" bIns="50800" rIns="50800"/>
            <a:lstStyle/>
            <a:p>
              <a:pPr algn="ctr" marL="0" indent="0" lvl="0">
                <a:lnSpc>
                  <a:spcPts val="9000"/>
                </a:lnSpc>
                <a:spcBef>
                  <a:spcPct val="0"/>
                </a:spcBef>
              </a:pPr>
            </a:p>
          </p:txBody>
        </p:sp>
      </p:grpSp>
      <p:grpSp>
        <p:nvGrpSpPr>
          <p:cNvPr name="Group 5" id="5"/>
          <p:cNvGrpSpPr/>
          <p:nvPr/>
        </p:nvGrpSpPr>
        <p:grpSpPr>
          <a:xfrm rot="-108805">
            <a:off x="3208899" y="10147909"/>
            <a:ext cx="15258362" cy="786492"/>
            <a:chOff x="0" y="0"/>
            <a:chExt cx="4018663" cy="207142"/>
          </a:xfrm>
        </p:grpSpPr>
        <p:sp>
          <p:nvSpPr>
            <p:cNvPr name="Freeform 6" id="6"/>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7" id="7"/>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Freeform 8" id="8"/>
          <p:cNvSpPr/>
          <p:nvPr/>
        </p:nvSpPr>
        <p:spPr>
          <a:xfrm flipH="false" flipV="false" rot="0">
            <a:off x="9673792" y="3086311"/>
            <a:ext cx="7228361" cy="4877058"/>
          </a:xfrm>
          <a:custGeom>
            <a:avLst/>
            <a:gdLst/>
            <a:ahLst/>
            <a:cxnLst/>
            <a:rect r="r" b="b" t="t" l="l"/>
            <a:pathLst>
              <a:path h="4877058" w="7228361">
                <a:moveTo>
                  <a:pt x="0" y="0"/>
                </a:moveTo>
                <a:lnTo>
                  <a:pt x="7228361" y="0"/>
                </a:lnTo>
                <a:lnTo>
                  <a:pt x="7228361" y="4877058"/>
                </a:lnTo>
                <a:lnTo>
                  <a:pt x="0" y="4877058"/>
                </a:lnTo>
                <a:lnTo>
                  <a:pt x="0" y="0"/>
                </a:lnTo>
                <a:close/>
              </a:path>
            </a:pathLst>
          </a:custGeom>
          <a:blipFill>
            <a:blip r:embed="rId2"/>
            <a:stretch>
              <a:fillRect l="0" t="0" r="0" b="0"/>
            </a:stretch>
          </a:blipFill>
        </p:spPr>
      </p:sp>
      <p:sp>
        <p:nvSpPr>
          <p:cNvPr name="Freeform 9" id="9"/>
          <p:cNvSpPr/>
          <p:nvPr/>
        </p:nvSpPr>
        <p:spPr>
          <a:xfrm flipH="false" flipV="false" rot="0">
            <a:off x="9673792" y="3086311"/>
            <a:ext cx="7228361" cy="4877058"/>
          </a:xfrm>
          <a:custGeom>
            <a:avLst/>
            <a:gdLst/>
            <a:ahLst/>
            <a:cxnLst/>
            <a:rect r="r" b="b" t="t" l="l"/>
            <a:pathLst>
              <a:path h="4877058" w="7228361">
                <a:moveTo>
                  <a:pt x="0" y="0"/>
                </a:moveTo>
                <a:lnTo>
                  <a:pt x="7228361" y="0"/>
                </a:lnTo>
                <a:lnTo>
                  <a:pt x="7228361" y="4877058"/>
                </a:lnTo>
                <a:lnTo>
                  <a:pt x="0" y="4877058"/>
                </a:lnTo>
                <a:lnTo>
                  <a:pt x="0" y="0"/>
                </a:lnTo>
                <a:close/>
              </a:path>
            </a:pathLst>
          </a:custGeom>
          <a:blipFill>
            <a:blip r:embed="rId3"/>
            <a:stretch>
              <a:fillRect l="0" t="0" r="0" b="0"/>
            </a:stretch>
          </a:blipFill>
        </p:spPr>
      </p:sp>
      <p:grpSp>
        <p:nvGrpSpPr>
          <p:cNvPr name="Group 10" id="10"/>
          <p:cNvGrpSpPr/>
          <p:nvPr/>
        </p:nvGrpSpPr>
        <p:grpSpPr>
          <a:xfrm rot="0">
            <a:off x="1126248" y="1028700"/>
            <a:ext cx="9508299" cy="2826227"/>
            <a:chOff x="0" y="0"/>
            <a:chExt cx="12677732" cy="3768303"/>
          </a:xfrm>
        </p:grpSpPr>
        <p:sp>
          <p:nvSpPr>
            <p:cNvPr name="TextBox 11" id="11"/>
            <p:cNvSpPr txBox="true"/>
            <p:nvPr/>
          </p:nvSpPr>
          <p:spPr>
            <a:xfrm rot="0">
              <a:off x="0" y="2380828"/>
              <a:ext cx="12677732" cy="1387475"/>
            </a:xfrm>
            <a:prstGeom prst="rect">
              <a:avLst/>
            </a:prstGeom>
          </p:spPr>
          <p:txBody>
            <a:bodyPr anchor="t" rtlCol="false" tIns="0" lIns="0" bIns="0" rIns="0">
              <a:spAutoFit/>
            </a:bodyPr>
            <a:lstStyle/>
            <a:p>
              <a:pPr algn="l">
                <a:lnSpc>
                  <a:spcPts val="4200"/>
                </a:lnSpc>
              </a:pPr>
              <a:r>
                <a:rPr lang="en-US" sz="3000">
                  <a:solidFill>
                    <a:srgbClr val="000000"/>
                  </a:solidFill>
                  <a:latin typeface="TT Interphases"/>
                  <a:ea typeface="TT Interphases"/>
                  <a:cs typeface="TT Interphases"/>
                  <a:sym typeface="TT Interphases"/>
                </a:rPr>
                <a:t>using different metrices to show</a:t>
              </a:r>
            </a:p>
            <a:p>
              <a:pPr algn="l">
                <a:lnSpc>
                  <a:spcPts val="4200"/>
                </a:lnSpc>
              </a:pPr>
              <a:r>
                <a:rPr lang="en-US" sz="3000">
                  <a:solidFill>
                    <a:srgbClr val="000000"/>
                  </a:solidFill>
                  <a:latin typeface="TT Interphases"/>
                  <a:ea typeface="TT Interphases"/>
                  <a:cs typeface="TT Interphases"/>
                  <a:sym typeface="TT Interphases"/>
                </a:rPr>
                <a:t>how well the model performs</a:t>
              </a:r>
            </a:p>
          </p:txBody>
        </p:sp>
        <p:sp>
          <p:nvSpPr>
            <p:cNvPr name="TextBox 12" id="12"/>
            <p:cNvSpPr txBox="true"/>
            <p:nvPr/>
          </p:nvSpPr>
          <p:spPr>
            <a:xfrm rot="0">
              <a:off x="0" y="161925"/>
              <a:ext cx="1267773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Results</a:t>
              </a:r>
            </a:p>
          </p:txBody>
        </p:sp>
      </p:grpSp>
      <p:sp>
        <p:nvSpPr>
          <p:cNvPr name="TextBox 13" id="13"/>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4" action="ppaction://hlinksldjump"/>
              </a:rPr>
              <a:t>BACK TO AGENDA</a:t>
            </a:r>
          </a:p>
        </p:txBody>
      </p:sp>
      <p:sp>
        <p:nvSpPr>
          <p:cNvPr name="TextBox 14" id="14"/>
          <p:cNvSpPr txBox="true"/>
          <p:nvPr/>
        </p:nvSpPr>
        <p:spPr>
          <a:xfrm rot="0">
            <a:off x="1028700" y="4349455"/>
            <a:ext cx="7942654" cy="2350770"/>
          </a:xfrm>
          <a:prstGeom prst="rect">
            <a:avLst/>
          </a:prstGeom>
        </p:spPr>
        <p:txBody>
          <a:bodyPr anchor="t" rtlCol="false" tIns="0" lIns="0" bIns="0" rIns="0">
            <a:spAutoFit/>
          </a:bodyPr>
          <a:lstStyle/>
          <a:p>
            <a:pPr algn="ctr" marL="0" indent="0" lvl="0">
              <a:lnSpc>
                <a:spcPts val="9240"/>
              </a:lnSpc>
              <a:spcBef>
                <a:spcPct val="0"/>
              </a:spcBef>
            </a:pPr>
            <a:r>
              <a:rPr lang="en-US" b="true" sz="7700">
                <a:solidFill>
                  <a:srgbClr val="FF6354"/>
                </a:solidFill>
                <a:latin typeface="Faustina Semi-Bold"/>
                <a:ea typeface="Faustina Semi-Bold"/>
                <a:cs typeface="Faustina Semi-Bold"/>
                <a:sym typeface="Faustina Semi-Bold"/>
              </a:rPr>
              <a:t>Precision &amp; Recall Curve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DAGPmpYNkQ8</dc:identifier>
  <dcterms:modified xsi:type="dcterms:W3CDTF">2011-08-01T06:04:30Z</dcterms:modified>
  <cp:revision>1</cp:revision>
  <dc:title>Mini Project 3 Presentation </dc:title>
</cp:coreProperties>
</file>

<file path=docProps/thumbnail.jpeg>
</file>